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60" roundtripDataSignature="AMtx7miuE3AUrj6obJBojZMhAcDyIqtF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customschemas.google.com/relationships/presentationmetadata" Target="meta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4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5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p5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5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5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6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56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5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5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5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6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65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6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6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6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66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66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6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6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6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5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5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5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8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6" name="Google Shape;26;p58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7" name="Google Shape;27;p5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9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3" name="Google Shape;33;p59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34" name="Google Shape;34;p59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5" name="Google Shape;35;p59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36" name="Google Shape;36;p5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0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2" name="Google Shape;42;p6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6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6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6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3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63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63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6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6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6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4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6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6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6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6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5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acces.ens-lyon.fr/acces/thematiques/immunite-et-vaccination/thematiques/cellules-immunes-et-organes-lymphoides/fiches-organes-et-tissus-lymphoides/la-rate" TargetMode="External"/><Relationship Id="rId4" Type="http://schemas.openxmlformats.org/officeDocument/2006/relationships/hyperlink" Target="http://acces.ens-lyon.fr/acces/thematiques/immunite-et-vaccination/thematiques/cellules-immunes-et-organes-lymphoides/fiches-organes-et-tissus-lymphoides/les-ganglions-lymphatiques" TargetMode="External"/><Relationship Id="rId5" Type="http://schemas.openxmlformats.org/officeDocument/2006/relationships/hyperlink" Target="http://acces.ens-lyon.fr/acces/thematiques/immunite-et-vaccination/thematiques/cellules-immunes-et-organes-lymphoides/fiches-organes-et-tissus-lymphoides/les-plaques-de-peyer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fr.wikipedia.org/wiki/Granulocyte_neutrophile" TargetMode="External"/><Relationship Id="rId4" Type="http://schemas.openxmlformats.org/officeDocument/2006/relationships/hyperlink" Target="https://fr.wikipedia.org/wiki/Granulocyte_%C3%A9osinophile" TargetMode="External"/><Relationship Id="rId5" Type="http://schemas.openxmlformats.org/officeDocument/2006/relationships/hyperlink" Target="https://fr.wikipedia.org/wiki/Granulocyte_basophile" TargetMode="External"/><Relationship Id="rId6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fr.wikipedia.org/wiki/Ganglion_lymphatique" TargetMode="External"/><Relationship Id="rId4" Type="http://schemas.openxmlformats.org/officeDocument/2006/relationships/hyperlink" Target="https://fr.wikipedia.org/wiki/Rate" TargetMode="External"/><Relationship Id="rId5" Type="http://schemas.openxmlformats.org/officeDocument/2006/relationships/hyperlink" Target="https://fr.wikipedia.org/wiki/Thymus_(anatomie)" TargetMode="External"/><Relationship Id="rId6" Type="http://schemas.openxmlformats.org/officeDocument/2006/relationships/hyperlink" Target="https://fr.wikipedia.org/wiki/Tonsille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s://fr.wikipedia.org/wiki/Thrombus" TargetMode="External"/><Relationship Id="rId4" Type="http://schemas.openxmlformats.org/officeDocument/2006/relationships/hyperlink" Target="https://fr.wikipedia.org/wiki/H%C3%A9mostase" TargetMode="External"/><Relationship Id="rId5" Type="http://schemas.openxmlformats.org/officeDocument/2006/relationships/hyperlink" Target="https://fr.wikipedia.org/wiki/Vaisseau_sanguin" TargetMode="External"/><Relationship Id="rId6" Type="http://schemas.openxmlformats.org/officeDocument/2006/relationships/hyperlink" Target="https://fr.wikipedia.org/wiki/Fibrine" TargetMode="External"/><Relationship Id="rId7" Type="http://schemas.openxmlformats.org/officeDocument/2006/relationships/hyperlink" Target="https://fr.wikipedia.org/wiki/H%C3%A9morragie" TargetMode="Externa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fr.wikipedia.org/wiki/H%C3%A9mophilie" TargetMode="External"/><Relationship Id="rId4" Type="http://schemas.openxmlformats.org/officeDocument/2006/relationships/hyperlink" Target="https://fr.wikipedia.org/wiki/Thrombose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1.png"/><Relationship Id="rId4" Type="http://schemas.openxmlformats.org/officeDocument/2006/relationships/image" Target="../media/image16.png"/><Relationship Id="rId5" Type="http://schemas.openxmlformats.org/officeDocument/2006/relationships/image" Target="../media/image24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5.png"/><Relationship Id="rId4" Type="http://schemas.openxmlformats.org/officeDocument/2006/relationships/image" Target="../media/image20.png"/><Relationship Id="rId5" Type="http://schemas.openxmlformats.org/officeDocument/2006/relationships/image" Target="../media/image30.png"/><Relationship Id="rId6" Type="http://schemas.openxmlformats.org/officeDocument/2006/relationships/image" Target="../media/image28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9.png"/><Relationship Id="rId4" Type="http://schemas.openxmlformats.org/officeDocument/2006/relationships/image" Target="../media/image38.png"/><Relationship Id="rId5" Type="http://schemas.openxmlformats.org/officeDocument/2006/relationships/image" Target="../media/image23.png"/><Relationship Id="rId6" Type="http://schemas.openxmlformats.org/officeDocument/2006/relationships/image" Target="../media/image22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5.png"/><Relationship Id="rId4" Type="http://schemas.openxmlformats.org/officeDocument/2006/relationships/image" Target="../media/image18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6.png"/><Relationship Id="rId4" Type="http://schemas.openxmlformats.org/officeDocument/2006/relationships/image" Target="../media/image32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7.png"/><Relationship Id="rId4" Type="http://schemas.openxmlformats.org/officeDocument/2006/relationships/image" Target="../media/image29.png"/><Relationship Id="rId5" Type="http://schemas.openxmlformats.org/officeDocument/2006/relationships/image" Target="../media/image33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9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0.png"/><Relationship Id="rId4" Type="http://schemas.openxmlformats.org/officeDocument/2006/relationships/image" Target="../media/image3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44.png"/><Relationship Id="rId4" Type="http://schemas.openxmlformats.org/officeDocument/2006/relationships/image" Target="../media/image43.png"/><Relationship Id="rId5" Type="http://schemas.openxmlformats.org/officeDocument/2006/relationships/image" Target="../media/image42.png"/><Relationship Id="rId6" Type="http://schemas.openxmlformats.org/officeDocument/2006/relationships/image" Target="../media/image45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37.png"/><Relationship Id="rId4" Type="http://schemas.openxmlformats.org/officeDocument/2006/relationships/image" Target="../media/image41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46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36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467544" y="2132856"/>
            <a:ext cx="8134672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None/>
            </a:pPr>
            <a:r>
              <a:rPr b="1" lang="fr-FR" sz="4800">
                <a:solidFill>
                  <a:srgbClr val="FF0000"/>
                </a:solidFill>
              </a:rPr>
              <a:t>SEMIOLOGIE EN HEMATOLOGIE</a:t>
            </a:r>
            <a:endParaRPr b="1" sz="4800">
              <a:solidFill>
                <a:srgbClr val="FF0000"/>
              </a:solidFill>
            </a:endParaRPr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fr-FR">
                <a:solidFill>
                  <a:schemeClr val="dk1"/>
                </a:solidFill>
              </a:rPr>
              <a:t>Pr Fernini. F</a:t>
            </a:r>
            <a:endParaRPr/>
          </a:p>
          <a:p>
            <a:pPr indent="0" lvl="0" marL="0" rtl="0" algn="ctr">
              <a:spcBef>
                <a:spcPts val="640"/>
              </a:spcBef>
              <a:spcAft>
                <a:spcPts val="0"/>
              </a:spcAft>
              <a:buClr>
                <a:srgbClr val="17365D"/>
              </a:buClr>
              <a:buSzPts val="3200"/>
              <a:buNone/>
            </a:pPr>
            <a:r>
              <a:rPr b="1" lang="fr-FR">
                <a:solidFill>
                  <a:srgbClr val="17365D"/>
                </a:solidFill>
              </a:rPr>
              <a:t>23 /12 /2020</a:t>
            </a:r>
            <a:endParaRPr b="1">
              <a:solidFill>
                <a:srgbClr val="17365D"/>
              </a:solidFill>
            </a:endParaRPr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48264" y="260648"/>
            <a:ext cx="1944216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1520" y="260648"/>
            <a:ext cx="3528392" cy="936104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 txBox="1"/>
          <p:nvPr/>
        </p:nvSpPr>
        <p:spPr>
          <a:xfrm>
            <a:off x="539552" y="1484784"/>
            <a:ext cx="309634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ENSEIGNEMENT PARAMEDICAL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acces.ens-lyon.fr/acces/thematiques/immunite-et-vaccination/thematiques/cellules-immunes-et-organes-lymphoides/lymphoides-primaires.png/image_preview" id="166" name="Google Shape;166;p1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332656"/>
            <a:ext cx="8640960" cy="6192688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0"/>
          <p:cNvSpPr/>
          <p:nvPr/>
        </p:nvSpPr>
        <p:spPr>
          <a:xfrm>
            <a:off x="971600" y="404664"/>
            <a:ext cx="4176464" cy="432048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0"/>
          <p:cNvSpPr/>
          <p:nvPr/>
        </p:nvSpPr>
        <p:spPr>
          <a:xfrm>
            <a:off x="4427984" y="1124744"/>
            <a:ext cx="2952328" cy="1008112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10"/>
          <p:cNvSpPr/>
          <p:nvPr/>
        </p:nvSpPr>
        <p:spPr>
          <a:xfrm>
            <a:off x="1331640" y="1124744"/>
            <a:ext cx="2808312" cy="108012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0"/>
          <p:cNvSpPr/>
          <p:nvPr/>
        </p:nvSpPr>
        <p:spPr>
          <a:xfrm>
            <a:off x="611560" y="3212976"/>
            <a:ext cx="864096" cy="1368152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0"/>
          <p:cNvSpPr/>
          <p:nvPr/>
        </p:nvSpPr>
        <p:spPr>
          <a:xfrm>
            <a:off x="7020272" y="3789040"/>
            <a:ext cx="1728192" cy="2088232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fr-FR">
                <a:solidFill>
                  <a:srgbClr val="FF0000"/>
                </a:solidFill>
              </a:rPr>
              <a:t>Organes lymphoïdes secondaires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77" name="Google Shape;177;p11"/>
          <p:cNvSpPr txBox="1"/>
          <p:nvPr>
            <p:ph idx="1" type="body"/>
          </p:nvPr>
        </p:nvSpPr>
        <p:spPr>
          <a:xfrm>
            <a:off x="179512" y="1600200"/>
            <a:ext cx="8712968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 - Organes lymphoïdes secondaires bien structurés, comme</a:t>
            </a:r>
            <a:r>
              <a:rPr lang="fr-FR" u="sng">
                <a:solidFill>
                  <a:schemeClr val="hlink"/>
                </a:solidFill>
                <a:hlinkClick r:id="rId3"/>
              </a:rPr>
              <a:t> la rate</a:t>
            </a:r>
            <a:r>
              <a:rPr lang="fr-FR"/>
              <a:t> et </a:t>
            </a:r>
            <a:r>
              <a:rPr lang="fr-FR" u="sng">
                <a:solidFill>
                  <a:schemeClr val="hlink"/>
                </a:solidFill>
                <a:hlinkClick r:id="rId4"/>
              </a:rPr>
              <a:t>les ganglions lymphatiques</a:t>
            </a:r>
            <a:endParaRPr u="sng"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 - Des tissus lymphoïdes sous forme d’accumulation  de cellules lymphoïdes non encapsulées dans un organe, comme </a:t>
            </a:r>
            <a:r>
              <a:rPr lang="fr-FR" u="sng">
                <a:solidFill>
                  <a:schemeClr val="hlink"/>
                </a:solidFill>
                <a:hlinkClick r:id="rId5"/>
              </a:rPr>
              <a:t>les tissus lymphoïdes associés aux muqueuses.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LE  SANG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183" name="Google Shape;183;p1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1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528" y="548680"/>
            <a:ext cx="8496944" cy="5519539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3"/>
          <p:cNvSpPr/>
          <p:nvPr/>
        </p:nvSpPr>
        <p:spPr>
          <a:xfrm>
            <a:off x="7884368" y="332656"/>
            <a:ext cx="1008112" cy="50405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4"/>
          <p:cNvSpPr txBox="1"/>
          <p:nvPr>
            <p:ph type="title"/>
          </p:nvPr>
        </p:nvSpPr>
        <p:spPr>
          <a:xfrm>
            <a:off x="457200" y="0"/>
            <a:ext cx="8229600" cy="10527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959"/>
              <a:buFont typeface="Calibri"/>
              <a:buNone/>
            </a:pPr>
            <a:br>
              <a:rPr b="1" lang="fr-FR" sz="3959">
                <a:solidFill>
                  <a:srgbClr val="FF0000"/>
                </a:solidFill>
              </a:rPr>
            </a:br>
            <a:r>
              <a:rPr b="1" lang="fr-FR" sz="3959">
                <a:solidFill>
                  <a:srgbClr val="FF0000"/>
                </a:solidFill>
              </a:rPr>
              <a:t>Le sang</a:t>
            </a:r>
            <a:br>
              <a:rPr b="1" lang="fr-FR" sz="3959">
                <a:solidFill>
                  <a:srgbClr val="FF0000"/>
                </a:solidFill>
              </a:rPr>
            </a:br>
            <a:endParaRPr sz="3959">
              <a:solidFill>
                <a:srgbClr val="FF0000"/>
              </a:solidFill>
            </a:endParaRPr>
          </a:p>
        </p:txBody>
      </p:sp>
      <p:sp>
        <p:nvSpPr>
          <p:cNvPr id="195" name="Google Shape;195;p14"/>
          <p:cNvSpPr txBox="1"/>
          <p:nvPr>
            <p:ph idx="1" type="body"/>
          </p:nvPr>
        </p:nvSpPr>
        <p:spPr>
          <a:xfrm>
            <a:off x="457200" y="1196752"/>
            <a:ext cx="8435280" cy="49294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Plus dense que l’eau, visqueux (donc </a:t>
            </a:r>
            <a:r>
              <a:rPr lang="fr-FR" sz="2960" u="sng"/>
              <a:t>1ml = 15 gouttes</a:t>
            </a:r>
            <a:r>
              <a:rPr lang="fr-FR" sz="2960"/>
              <a:t>), légèrement alcalin (7.35 &lt; pH &lt; 7.45), opaque, dont la couleur varie suivant la teneur en O2, chaud (38°C), légèrement salé et métallique.</a:t>
            </a:r>
            <a:endParaRPr/>
          </a:p>
          <a:p>
            <a:pPr indent="-15494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rgbClr val="FF0000"/>
              </a:buClr>
              <a:buSzPts val="2960"/>
              <a:buChar char="•"/>
            </a:pPr>
            <a:r>
              <a:rPr b="1" lang="fr-FR" sz="2960">
                <a:solidFill>
                  <a:srgbClr val="FF0000"/>
                </a:solidFill>
              </a:rPr>
              <a:t>Volume total = </a:t>
            </a:r>
            <a:r>
              <a:rPr b="1" lang="fr-FR" sz="2960" u="sng">
                <a:solidFill>
                  <a:srgbClr val="FF0000"/>
                </a:solidFill>
              </a:rPr>
              <a:t>5 litres</a:t>
            </a:r>
            <a:r>
              <a:rPr b="1" lang="fr-FR" sz="2960">
                <a:solidFill>
                  <a:srgbClr val="FF0000"/>
                </a:solidFill>
              </a:rPr>
              <a:t> = </a:t>
            </a:r>
            <a:r>
              <a:rPr b="1" lang="fr-FR" sz="2960" u="sng">
                <a:solidFill>
                  <a:srgbClr val="FF0000"/>
                </a:solidFill>
              </a:rPr>
              <a:t>8 % du poids corporel</a:t>
            </a:r>
            <a:endParaRPr/>
          </a:p>
          <a:p>
            <a:pPr indent="-15494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Circule dans les vaisseaux sanguins vers tous les tissus du corps grâce aux contractions cardiaques.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5"/>
          <p:cNvSpPr txBox="1"/>
          <p:nvPr>
            <p:ph type="title"/>
          </p:nvPr>
        </p:nvSpPr>
        <p:spPr>
          <a:xfrm>
            <a:off x="457200" y="188640"/>
            <a:ext cx="8229600" cy="36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959"/>
              <a:buFont typeface="Calibri"/>
              <a:buNone/>
            </a:pPr>
            <a:r>
              <a:rPr b="1" lang="fr-FR" sz="3959">
                <a:solidFill>
                  <a:srgbClr val="FF0000"/>
                </a:solidFill>
              </a:rPr>
              <a:t>Composition du sang</a:t>
            </a:r>
            <a:endParaRPr b="1" sz="3959">
              <a:solidFill>
                <a:srgbClr val="FF0000"/>
              </a:solidFill>
            </a:endParaRPr>
          </a:p>
        </p:txBody>
      </p:sp>
      <p:pic>
        <p:nvPicPr>
          <p:cNvPr id="201" name="Google Shape;201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836712"/>
            <a:ext cx="8964488" cy="6021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6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Globule rouge</a:t>
            </a:r>
            <a:endParaRPr/>
          </a:p>
        </p:txBody>
      </p:sp>
      <p:sp>
        <p:nvSpPr>
          <p:cNvPr id="207" name="Google Shape;207;p16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7"/>
          <p:cNvSpPr txBox="1"/>
          <p:nvPr>
            <p:ph type="title"/>
          </p:nvPr>
        </p:nvSpPr>
        <p:spPr>
          <a:xfrm>
            <a:off x="457200" y="274638"/>
            <a:ext cx="8229600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Globule rouge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213" name="Google Shape;213;p17"/>
          <p:cNvSpPr txBox="1"/>
          <p:nvPr>
            <p:ph idx="1" type="body"/>
          </p:nvPr>
        </p:nvSpPr>
        <p:spPr>
          <a:xfrm>
            <a:off x="323528" y="1600200"/>
            <a:ext cx="4172272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fr-FR"/>
              <a:t>   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fr-FR"/>
              <a:t>    Forme</a:t>
            </a:r>
            <a:r>
              <a:rPr lang="fr-FR"/>
              <a:t>: disque biconcave dont le diamètre est de 7,5 à 8 μ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214" name="Google Shape;214;p17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60032" y="2060848"/>
            <a:ext cx="3456384" cy="3024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8"/>
          <p:cNvSpPr txBox="1"/>
          <p:nvPr>
            <p:ph type="title"/>
          </p:nvPr>
        </p:nvSpPr>
        <p:spPr>
          <a:xfrm>
            <a:off x="457200" y="274638"/>
            <a:ext cx="8229600" cy="778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Globules rouges (GR)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220" name="Google Shape;220;p18"/>
          <p:cNvSpPr txBox="1"/>
          <p:nvPr>
            <p:ph idx="1" type="body"/>
          </p:nvPr>
        </p:nvSpPr>
        <p:spPr>
          <a:xfrm>
            <a:off x="251520" y="1600200"/>
            <a:ext cx="8640960" cy="49251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Production de GR ou </a:t>
            </a:r>
            <a:r>
              <a:rPr b="1" lang="fr-FR">
                <a:solidFill>
                  <a:srgbClr val="FF0000"/>
                </a:solidFill>
              </a:rPr>
              <a:t>érythropoïèse</a:t>
            </a:r>
            <a:r>
              <a:rPr lang="fr-FR"/>
              <a:t> a lieu au niveau de la </a:t>
            </a:r>
            <a:r>
              <a:rPr lang="fr-FR">
                <a:solidFill>
                  <a:srgbClr val="366092"/>
                </a:solidFill>
              </a:rPr>
              <a:t>moelle osseuse  </a:t>
            </a:r>
            <a:r>
              <a:rPr lang="fr-FR"/>
              <a:t>(MO).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b="1" lang="fr-FR"/>
              <a:t>CSH </a:t>
            </a:r>
            <a:r>
              <a:rPr lang="fr-FR"/>
              <a:t>            le réticulocyte          le globule rouge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Les réticulocytes vont passer dans le </a:t>
            </a:r>
            <a:r>
              <a:rPr lang="fr-FR">
                <a:solidFill>
                  <a:srgbClr val="FF0000"/>
                </a:solidFill>
              </a:rPr>
              <a:t>sang </a:t>
            </a:r>
            <a:r>
              <a:rPr lang="fr-FR"/>
              <a:t>où ils vont devenir des hématies après 24 à 48 h</a:t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L’</a:t>
            </a:r>
            <a:r>
              <a:rPr b="1" lang="fr-FR">
                <a:solidFill>
                  <a:srgbClr val="366092"/>
                </a:solidFill>
              </a:rPr>
              <a:t>érythropoïétine </a:t>
            </a:r>
            <a:r>
              <a:rPr lang="fr-FR"/>
              <a:t> stimule l’érythropoïèse.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Autres facteurs: le fer, la vitamine B12 et l’acide folique</a:t>
            </a:r>
            <a:endParaRPr/>
          </a:p>
        </p:txBody>
      </p:sp>
      <p:sp>
        <p:nvSpPr>
          <p:cNvPr id="221" name="Google Shape;221;p18"/>
          <p:cNvSpPr/>
          <p:nvPr/>
        </p:nvSpPr>
        <p:spPr>
          <a:xfrm>
            <a:off x="1619672" y="2924944"/>
            <a:ext cx="720080" cy="144016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18"/>
          <p:cNvSpPr/>
          <p:nvPr/>
        </p:nvSpPr>
        <p:spPr>
          <a:xfrm>
            <a:off x="5004048" y="2924944"/>
            <a:ext cx="720080" cy="144016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18"/>
          <p:cNvSpPr/>
          <p:nvPr/>
        </p:nvSpPr>
        <p:spPr>
          <a:xfrm>
            <a:off x="251520" y="1268760"/>
            <a:ext cx="8712968" cy="5328592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4" name="Google Shape;22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047875" cy="1400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9"/>
          <p:cNvSpPr txBox="1"/>
          <p:nvPr>
            <p:ph type="title"/>
          </p:nvPr>
        </p:nvSpPr>
        <p:spPr>
          <a:xfrm>
            <a:off x="457200" y="274638"/>
            <a:ext cx="8229600" cy="85010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Calibri"/>
              <a:buNone/>
            </a:pPr>
            <a:r>
              <a:rPr b="1" lang="fr-FR" sz="4000">
                <a:solidFill>
                  <a:srgbClr val="FF0000"/>
                </a:solidFill>
              </a:rPr>
              <a:t>Caractéristiques du GR</a:t>
            </a:r>
            <a:endParaRPr b="1" sz="4000">
              <a:solidFill>
                <a:srgbClr val="FF0000"/>
              </a:solidFill>
            </a:endParaRPr>
          </a:p>
        </p:txBody>
      </p:sp>
      <p:sp>
        <p:nvSpPr>
          <p:cNvPr id="230" name="Google Shape;230;p19"/>
          <p:cNvSpPr txBox="1"/>
          <p:nvPr>
            <p:ph idx="1" type="body"/>
          </p:nvPr>
        </p:nvSpPr>
        <p:spPr>
          <a:xfrm>
            <a:off x="251520" y="1484784"/>
            <a:ext cx="8568952" cy="5112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b="1" lang="fr-FR" sz="2960"/>
              <a:t>Hémoglobine</a:t>
            </a:r>
            <a:r>
              <a:rPr lang="fr-FR" sz="2960"/>
              <a:t>: constituée de 4 chaînes peptidiques de globine identiques deux à deux et 4 noyaux porphyriques comportant chacun un atome de </a:t>
            </a:r>
            <a:r>
              <a:rPr b="1" lang="fr-FR" sz="2960">
                <a:solidFill>
                  <a:srgbClr val="FF0000"/>
                </a:solidFill>
              </a:rPr>
              <a:t>fer</a:t>
            </a:r>
            <a:r>
              <a:rPr lang="fr-FR" sz="2960"/>
              <a:t> bivalent ou hème</a:t>
            </a:r>
            <a:endParaRPr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b="1" lang="fr-FR" sz="2960"/>
              <a:t>Métabolisme énergétique </a:t>
            </a:r>
            <a:r>
              <a:rPr lang="fr-FR" sz="2960"/>
              <a:t>du GR: représenté par la dégradation anaérobie du glucose.</a:t>
            </a:r>
            <a:endParaRPr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Le GR normal vit en moyenne </a:t>
            </a:r>
            <a:r>
              <a:rPr b="1" lang="fr-FR" sz="2960">
                <a:solidFill>
                  <a:srgbClr val="FF0000"/>
                </a:solidFill>
              </a:rPr>
              <a:t>120 jours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rgbClr val="FF0000"/>
              </a:buClr>
              <a:buSzPts val="2960"/>
              <a:buChar char="•"/>
            </a:pPr>
            <a:r>
              <a:rPr b="1" lang="fr-FR" sz="2960">
                <a:solidFill>
                  <a:srgbClr val="FF0000"/>
                </a:solidFill>
              </a:rPr>
              <a:t>L’hémolyse </a:t>
            </a:r>
            <a:r>
              <a:rPr lang="fr-FR" sz="2960"/>
              <a:t>ou destruction du GR libère la bilirubine libre dans le sang.</a:t>
            </a:r>
            <a:endParaRPr sz="2960"/>
          </a:p>
        </p:txBody>
      </p:sp>
      <p:sp>
        <p:nvSpPr>
          <p:cNvPr id="231" name="Google Shape;231;p19"/>
          <p:cNvSpPr/>
          <p:nvPr/>
        </p:nvSpPr>
        <p:spPr>
          <a:xfrm>
            <a:off x="179512" y="1196752"/>
            <a:ext cx="8784976" cy="54006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2" name="Google Shape;23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047875" cy="1400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/>
          <p:nvPr>
            <p:ph type="title"/>
          </p:nvPr>
        </p:nvSpPr>
        <p:spPr>
          <a:xfrm>
            <a:off x="457200" y="274638"/>
            <a:ext cx="8229600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Définition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94" name="Google Shape;94;p2"/>
          <p:cNvSpPr txBox="1"/>
          <p:nvPr>
            <p:ph idx="1" type="body"/>
          </p:nvPr>
        </p:nvSpPr>
        <p:spPr>
          <a:xfrm>
            <a:off x="457200" y="1844824"/>
            <a:ext cx="8229600" cy="42813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L’</a:t>
            </a:r>
            <a:r>
              <a:rPr b="1" lang="fr-FR"/>
              <a:t>hématologie</a:t>
            </a:r>
            <a:r>
              <a:rPr lang="fr-FR"/>
              <a:t> (du grec ancien)</a:t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	 	             αἷμα / </a:t>
            </a:r>
            <a:r>
              <a:rPr i="1" lang="fr-FR"/>
              <a:t>haĩma</a:t>
            </a:r>
            <a:r>
              <a:rPr lang="fr-FR"/>
              <a:t>, « </a:t>
            </a:r>
            <a:r>
              <a:rPr lang="fr-FR">
                <a:solidFill>
                  <a:srgbClr val="FF0000"/>
                </a:solidFill>
              </a:rPr>
              <a:t>sang</a:t>
            </a:r>
            <a:r>
              <a:rPr lang="fr-FR"/>
              <a:t> »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            Et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	 	             λόγος / </a:t>
            </a:r>
            <a:r>
              <a:rPr i="1" lang="fr-FR"/>
              <a:t>lógos</a:t>
            </a:r>
            <a:r>
              <a:rPr lang="fr-FR"/>
              <a:t>, « </a:t>
            </a:r>
            <a:r>
              <a:rPr lang="fr-FR">
                <a:solidFill>
                  <a:srgbClr val="FF0000"/>
                </a:solidFill>
              </a:rPr>
              <a:t>discours</a:t>
            </a:r>
            <a:r>
              <a:rPr lang="fr-FR"/>
              <a:t> »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C’est la branche de la médecine qui étudie     le </a:t>
            </a:r>
            <a:r>
              <a:rPr b="1" lang="fr-FR">
                <a:solidFill>
                  <a:srgbClr val="FF0000"/>
                </a:solidFill>
              </a:rPr>
              <a:t>sang</a:t>
            </a:r>
            <a:r>
              <a:rPr lang="fr-FR"/>
              <a:t> et ses </a:t>
            </a:r>
            <a:r>
              <a:rPr b="1" lang="fr-FR">
                <a:solidFill>
                  <a:srgbClr val="FF0000"/>
                </a:solidFill>
              </a:rPr>
              <a:t>maladies</a:t>
            </a:r>
            <a:r>
              <a:rPr lang="fr-FR"/>
              <a:t> (ou hémopathies).</a:t>
            </a:r>
            <a:endParaRPr/>
          </a:p>
        </p:txBody>
      </p:sp>
      <p:sp>
        <p:nvSpPr>
          <p:cNvPr id="95" name="Google Shape;95;p2"/>
          <p:cNvSpPr/>
          <p:nvPr/>
        </p:nvSpPr>
        <p:spPr>
          <a:xfrm>
            <a:off x="1331640" y="2708920"/>
            <a:ext cx="6192688" cy="1944216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0"/>
          <p:cNvSpPr txBox="1"/>
          <p:nvPr>
            <p:ph type="title"/>
          </p:nvPr>
        </p:nvSpPr>
        <p:spPr>
          <a:xfrm>
            <a:off x="457200" y="188640"/>
            <a:ext cx="82296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Rôle du Globule Rouge</a:t>
            </a:r>
            <a:endParaRPr b="1">
              <a:solidFill>
                <a:srgbClr val="FF0000"/>
              </a:solidFill>
            </a:endParaRPr>
          </a:p>
        </p:txBody>
      </p:sp>
      <p:pic>
        <p:nvPicPr>
          <p:cNvPr id="238" name="Google Shape;238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1600" y="1340768"/>
            <a:ext cx="7272808" cy="4680521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</p:pic>
      <p:sp>
        <p:nvSpPr>
          <p:cNvPr id="239" name="Google Shape;239;p20"/>
          <p:cNvSpPr txBox="1"/>
          <p:nvPr/>
        </p:nvSpPr>
        <p:spPr>
          <a:xfrm>
            <a:off x="2699792" y="6093296"/>
            <a:ext cx="417646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b="1" lang="fr-FR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Transport de l’oxygène</a:t>
            </a:r>
            <a:endParaRPr b="1" sz="2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1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fr-FR"/>
              <a:t>Globules blancs</a:t>
            </a:r>
            <a:endParaRPr/>
          </a:p>
        </p:txBody>
      </p:sp>
      <p:sp>
        <p:nvSpPr>
          <p:cNvPr id="245" name="Google Shape;245;p2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2"/>
          <p:cNvSpPr txBox="1"/>
          <p:nvPr>
            <p:ph type="title"/>
          </p:nvPr>
        </p:nvSpPr>
        <p:spPr>
          <a:xfrm>
            <a:off x="457200" y="274638"/>
            <a:ext cx="8229600" cy="778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fr-FR"/>
              <a:t>Globules blancs</a:t>
            </a:r>
            <a:endParaRPr b="1"/>
          </a:p>
        </p:txBody>
      </p:sp>
      <p:sp>
        <p:nvSpPr>
          <p:cNvPr id="251" name="Google Shape;251;p22"/>
          <p:cNvSpPr txBox="1"/>
          <p:nvPr>
            <p:ph idx="1" type="body"/>
          </p:nvPr>
        </p:nvSpPr>
        <p:spPr>
          <a:xfrm>
            <a:off x="323528" y="1600200"/>
            <a:ext cx="4464496" cy="4525963"/>
          </a:xfrm>
          <a:prstGeom prst="rect">
            <a:avLst/>
          </a:prstGeom>
          <a:noFill/>
          <a:ln cap="flat" cmpd="sng" w="9525">
            <a:solidFill>
              <a:srgbClr val="170E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t/>
            </a:r>
            <a:endParaRPr b="1" sz="2170"/>
          </a:p>
          <a:p>
            <a:pPr indent="-342900" lvl="0" marL="34290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rPr b="1" lang="fr-FR" sz="2170"/>
              <a:t>GB</a:t>
            </a:r>
            <a:r>
              <a:rPr lang="fr-FR" sz="2170"/>
              <a:t>: leucocytes         (leukos = blanc)  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rPr lang="fr-FR" sz="2170"/>
              <a:t> </a:t>
            </a:r>
            <a:r>
              <a:rPr lang="fr-FR" sz="2402"/>
              <a:t>3 grandes classes de leucocytes : </a:t>
            </a:r>
            <a:endParaRPr sz="2170"/>
          </a:p>
          <a:p>
            <a:pPr indent="-342900" lvl="0" marL="34290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rPr lang="fr-FR" sz="2170"/>
              <a:t>  - </a:t>
            </a:r>
            <a:r>
              <a:rPr b="1" lang="fr-FR" sz="2170"/>
              <a:t>Granulocytes (ou polynucléaires)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rPr b="1" lang="fr-FR" sz="2170"/>
              <a:t>  - Lymphocytes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rPr b="1" lang="fr-FR" sz="2170"/>
              <a:t>  - Monocytes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rPr lang="fr-FR" sz="2170"/>
              <a:t>  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rPr lang="fr-FR" sz="2170"/>
              <a:t>La classe des </a:t>
            </a:r>
            <a:r>
              <a:rPr b="1" lang="fr-FR" sz="2170"/>
              <a:t>granulocytes</a:t>
            </a:r>
            <a:r>
              <a:rPr lang="fr-FR" sz="2170"/>
              <a:t> regroupe elle-même plusieurs sous-types selon leur coloration : les </a:t>
            </a:r>
            <a:r>
              <a:rPr lang="fr-FR" sz="2170" u="sng">
                <a:solidFill>
                  <a:schemeClr val="hlink"/>
                </a:solidFill>
                <a:hlinkClick r:id="rId3"/>
              </a:rPr>
              <a:t>granulocytes neutrophiles</a:t>
            </a:r>
            <a:r>
              <a:rPr lang="fr-FR" sz="2170"/>
              <a:t>, les </a:t>
            </a:r>
            <a:r>
              <a:rPr lang="fr-FR" sz="2170" u="sng">
                <a:solidFill>
                  <a:schemeClr val="hlink"/>
                </a:solidFill>
                <a:hlinkClick r:id="rId4"/>
              </a:rPr>
              <a:t>granulocytes éosinophiles</a:t>
            </a:r>
            <a:r>
              <a:rPr lang="fr-FR" sz="2170"/>
              <a:t> 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ts val="2170"/>
              <a:buNone/>
            </a:pPr>
            <a:r>
              <a:rPr lang="fr-FR" sz="2170"/>
              <a:t>      les </a:t>
            </a:r>
            <a:r>
              <a:rPr lang="fr-FR" sz="2170" u="sng">
                <a:solidFill>
                  <a:schemeClr val="hlink"/>
                </a:solidFill>
                <a:hlinkClick r:id="rId5"/>
              </a:rPr>
              <a:t>granulocytes basophiles</a:t>
            </a:r>
            <a:r>
              <a:rPr lang="fr-FR" sz="2170"/>
              <a:t>.</a:t>
            </a:r>
            <a:endParaRPr sz="2170"/>
          </a:p>
        </p:txBody>
      </p:sp>
      <p:pic>
        <p:nvPicPr>
          <p:cNvPr id="252" name="Google Shape;252;p22"/>
          <p:cNvPicPr preferRelativeResize="0"/>
          <p:nvPr>
            <p:ph idx="2" type="body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32040" y="1988840"/>
            <a:ext cx="3884240" cy="3552617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3"/>
          <p:cNvSpPr txBox="1"/>
          <p:nvPr>
            <p:ph type="title"/>
          </p:nvPr>
        </p:nvSpPr>
        <p:spPr>
          <a:xfrm>
            <a:off x="457200" y="274638"/>
            <a:ext cx="8229600" cy="85010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fr-FR"/>
              <a:t> Devenir des globules blancs</a:t>
            </a:r>
            <a:endParaRPr b="1"/>
          </a:p>
        </p:txBody>
      </p:sp>
      <p:sp>
        <p:nvSpPr>
          <p:cNvPr id="258" name="Google Shape;258;p23"/>
          <p:cNvSpPr txBox="1"/>
          <p:nvPr>
            <p:ph idx="1" type="body"/>
          </p:nvPr>
        </p:nvSpPr>
        <p:spPr>
          <a:xfrm>
            <a:off x="457200" y="1600200"/>
            <a:ext cx="8363272" cy="4525963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Les </a:t>
            </a:r>
            <a:r>
              <a:rPr b="1" lang="fr-FR"/>
              <a:t>GB</a:t>
            </a:r>
            <a:r>
              <a:rPr lang="fr-FR"/>
              <a:t> circulent </a:t>
            </a:r>
            <a:r>
              <a:rPr b="1" lang="fr-FR"/>
              <a:t>dans le san</a:t>
            </a:r>
            <a:r>
              <a:rPr lang="fr-FR"/>
              <a:t>g et se rendent secondairement </a:t>
            </a:r>
            <a:r>
              <a:rPr b="1" lang="fr-FR"/>
              <a:t>dans les tissus de l'organisme</a:t>
            </a:r>
            <a:r>
              <a:rPr lang="fr-FR"/>
              <a:t>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 Les monocytes et les lymphocytes circulent aussi dans la </a:t>
            </a:r>
            <a:r>
              <a:rPr b="1" lang="fr-FR"/>
              <a:t>lymphe</a:t>
            </a:r>
            <a:r>
              <a:rPr lang="fr-FR"/>
              <a:t> et participent à la formation des organes lymphatiques : 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 u="sng">
                <a:solidFill>
                  <a:schemeClr val="hlink"/>
                </a:solidFill>
                <a:hlinkClick r:id="rId3"/>
              </a:rPr>
              <a:t>  ganglions</a:t>
            </a:r>
            <a:r>
              <a:rPr lang="fr-FR"/>
              <a:t>, </a:t>
            </a:r>
            <a:r>
              <a:rPr lang="fr-FR" u="sng">
                <a:solidFill>
                  <a:schemeClr val="hlink"/>
                </a:solidFill>
                <a:hlinkClick r:id="rId4"/>
              </a:rPr>
              <a:t>rate</a:t>
            </a:r>
            <a:r>
              <a:rPr lang="fr-FR"/>
              <a:t>, </a:t>
            </a:r>
            <a:r>
              <a:rPr lang="fr-FR" u="sng">
                <a:solidFill>
                  <a:schemeClr val="hlink"/>
                </a:solidFill>
                <a:hlinkClick r:id="rId5"/>
              </a:rPr>
              <a:t>thymus</a:t>
            </a:r>
            <a:r>
              <a:rPr lang="fr-FR"/>
              <a:t>, </a:t>
            </a:r>
            <a:r>
              <a:rPr lang="fr-FR" u="sng">
                <a:solidFill>
                  <a:schemeClr val="hlink"/>
                </a:solidFill>
                <a:hlinkClick r:id="rId6"/>
              </a:rPr>
              <a:t>amygdales</a:t>
            </a:r>
            <a:r>
              <a:rPr lang="fr-FR"/>
              <a:t>, organes lymphatiques du tube digestif (plaques de Peyer) et ganglions lymphatiques.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4"/>
          <p:cNvSpPr txBox="1"/>
          <p:nvPr>
            <p:ph type="title"/>
          </p:nvPr>
        </p:nvSpPr>
        <p:spPr>
          <a:xfrm>
            <a:off x="457200" y="274638"/>
            <a:ext cx="8229600" cy="778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fr-FR"/>
              <a:t>Rôle des globules blancs</a:t>
            </a:r>
            <a:endParaRPr b="1"/>
          </a:p>
        </p:txBody>
      </p:sp>
      <p:sp>
        <p:nvSpPr>
          <p:cNvPr id="264" name="Google Shape;264;p2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Rôle important dans la protection contre les infections 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Rôle dans </a:t>
            </a:r>
            <a:r>
              <a:rPr b="1" lang="fr-FR" sz="2960">
                <a:solidFill>
                  <a:srgbClr val="FF0000"/>
                </a:solidFill>
              </a:rPr>
              <a:t>l'élimination de nombreux agents étrangers</a:t>
            </a:r>
            <a:r>
              <a:rPr lang="fr-FR" sz="2960"/>
              <a:t> parmi les virus, les bactéries, les champignons et les parasites.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Du point de vue fonctionnel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lang="fr-FR" sz="2960"/>
              <a:t>        - leucocytes de l</a:t>
            </a:r>
            <a:r>
              <a:rPr b="1" lang="fr-FR" sz="2960">
                <a:solidFill>
                  <a:srgbClr val="FF0000"/>
                </a:solidFill>
              </a:rPr>
              <a:t>'immunité innée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        - </a:t>
            </a:r>
            <a:r>
              <a:rPr lang="fr-FR" sz="2960"/>
              <a:t>leucocytes de l'</a:t>
            </a:r>
            <a:r>
              <a:rPr b="1" lang="fr-FR" sz="2960">
                <a:solidFill>
                  <a:srgbClr val="FF0000"/>
                </a:solidFill>
              </a:rPr>
              <a:t>immunité</a:t>
            </a:r>
            <a:r>
              <a:rPr lang="fr-FR" sz="2960"/>
              <a:t> </a:t>
            </a:r>
            <a:r>
              <a:rPr b="1" lang="fr-FR" sz="2960">
                <a:solidFill>
                  <a:srgbClr val="FF0000"/>
                </a:solidFill>
              </a:rPr>
              <a:t>adaptative</a:t>
            </a:r>
            <a:endParaRPr sz="2960"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lang="fr-FR" sz="2960"/>
              <a:t> selon la spécificité de la reconnaissance du non-soi.</a:t>
            </a:r>
            <a:endParaRPr sz="2960"/>
          </a:p>
        </p:txBody>
      </p:sp>
      <p:sp>
        <p:nvSpPr>
          <p:cNvPr id="265" name="Google Shape;265;p24"/>
          <p:cNvSpPr/>
          <p:nvPr/>
        </p:nvSpPr>
        <p:spPr>
          <a:xfrm>
            <a:off x="-555872" y="1016709"/>
            <a:ext cx="8496900" cy="48246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5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Calibri"/>
              <a:buNone/>
            </a:pPr>
            <a:r>
              <a:rPr b="1" lang="fr-FR">
                <a:solidFill>
                  <a:schemeClr val="accent2"/>
                </a:solidFill>
              </a:rPr>
              <a:t>Les plaquettes</a:t>
            </a:r>
            <a:endParaRPr b="1">
              <a:solidFill>
                <a:schemeClr val="accent2"/>
              </a:solidFill>
            </a:endParaRPr>
          </a:p>
        </p:txBody>
      </p:sp>
      <p:sp>
        <p:nvSpPr>
          <p:cNvPr id="271" name="Google Shape;271;p2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272" name="Google Shape;27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332656"/>
            <a:ext cx="3771900" cy="211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Formation des plaquettes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278" name="Google Shape;278;p2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Le </a:t>
            </a:r>
            <a:r>
              <a:rPr b="1" lang="fr-FR" sz="2960">
                <a:solidFill>
                  <a:srgbClr val="FF0000"/>
                </a:solidFill>
              </a:rPr>
              <a:t>mégacaryocyte </a:t>
            </a:r>
            <a:r>
              <a:rPr lang="fr-FR" sz="2960"/>
              <a:t>devient mature au niveau de la moelle osseuse en </a:t>
            </a:r>
            <a:r>
              <a:rPr b="1" lang="fr-FR" sz="2960">
                <a:solidFill>
                  <a:srgbClr val="FF0000"/>
                </a:solidFill>
              </a:rPr>
              <a:t>8 jours</a:t>
            </a:r>
            <a:r>
              <a:rPr lang="fr-FR" sz="2960"/>
              <a:t>. 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C’est une cellule géante capable de libérer des milliers de plaquettes sous l’influence de la </a:t>
            </a:r>
            <a:r>
              <a:rPr b="1" lang="fr-FR" sz="2960"/>
              <a:t>thrombopoïétine.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 Les plaquettes sont des fragments anucléés de cytoplasme de mégacaryocytes médullaires.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 Leur durée de vie dans la circulation sanguine est de </a:t>
            </a:r>
            <a:r>
              <a:rPr b="1" lang="fr-FR" sz="2960"/>
              <a:t>7 à 10 jours</a:t>
            </a:r>
            <a:endParaRPr b="1" sz="296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Rôle des plaquettes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284" name="Google Shape;284;p27"/>
          <p:cNvSpPr txBox="1"/>
          <p:nvPr>
            <p:ph idx="1" type="body"/>
          </p:nvPr>
        </p:nvSpPr>
        <p:spPr>
          <a:xfrm>
            <a:off x="251520" y="1600200"/>
            <a:ext cx="8568952" cy="4525963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Elles sont en rapport avec </a:t>
            </a:r>
            <a:r>
              <a:rPr lang="fr-FR" sz="2960">
                <a:solidFill>
                  <a:srgbClr val="FF0000"/>
                </a:solidFill>
              </a:rPr>
              <a:t>l’hémostase et la coagulation.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 En cas de lésion vasculaire, les plaquettes réagissent par des phénomènes biochimiques rapides et des modifications cellulaires conduisant à la formation d’un </a:t>
            </a:r>
            <a:r>
              <a:rPr b="1" lang="fr-FR" sz="2960">
                <a:solidFill>
                  <a:srgbClr val="FF0000"/>
                </a:solidFill>
              </a:rPr>
              <a:t>thrombus plaquettaire</a:t>
            </a:r>
            <a:endParaRPr/>
          </a:p>
          <a:p>
            <a:pPr indent="-15494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b="1" sz="2960">
              <a:solidFill>
                <a:srgbClr val="FF0000"/>
              </a:solidFill>
            </a:endParaRPr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Rôle dans la réponse inflammatoire par </a:t>
            </a:r>
            <a:r>
              <a:rPr b="1" lang="fr-FR" sz="2960">
                <a:solidFill>
                  <a:srgbClr val="FF0000"/>
                </a:solidFill>
              </a:rPr>
              <a:t>l’activation des facteurs chimiotactiques</a:t>
            </a:r>
            <a:endParaRPr b="1" sz="296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8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Les protéines de la coagulation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290" name="Google Shape;290;p28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Les protéines de la coagulation</a:t>
            </a:r>
            <a:endParaRPr/>
          </a:p>
        </p:txBody>
      </p:sp>
      <p:sp>
        <p:nvSpPr>
          <p:cNvPr id="296" name="Google Shape;296;p29"/>
          <p:cNvSpPr txBox="1"/>
          <p:nvPr>
            <p:ph idx="1" type="body"/>
          </p:nvPr>
        </p:nvSpPr>
        <p:spPr>
          <a:xfrm>
            <a:off x="251520" y="1600200"/>
            <a:ext cx="8712968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Elles incluent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  - </a:t>
            </a:r>
            <a:r>
              <a:rPr b="1" lang="fr-FR"/>
              <a:t>les</a:t>
            </a:r>
            <a:r>
              <a:rPr lang="fr-FR"/>
              <a:t> </a:t>
            </a:r>
            <a:r>
              <a:rPr b="1" lang="fr-FR"/>
              <a:t>facteurs de coagulation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  - </a:t>
            </a:r>
            <a:r>
              <a:rPr b="1" lang="fr-FR"/>
              <a:t>les</a:t>
            </a:r>
            <a:r>
              <a:rPr lang="fr-FR"/>
              <a:t> </a:t>
            </a:r>
            <a:r>
              <a:rPr b="1" lang="fr-FR"/>
              <a:t>inhibiteurs physiologiques de la coagulation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 txBox="1"/>
          <p:nvPr>
            <p:ph type="title"/>
          </p:nvPr>
        </p:nvSpPr>
        <p:spPr>
          <a:xfrm>
            <a:off x="1331640" y="274638"/>
            <a:ext cx="5832648" cy="85010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 Hématologie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01" name="Google Shape;101;p3"/>
          <p:cNvSpPr txBox="1"/>
          <p:nvPr>
            <p:ph idx="1" type="body"/>
          </p:nvPr>
        </p:nvSpPr>
        <p:spPr>
          <a:xfrm>
            <a:off x="323528" y="1628800"/>
            <a:ext cx="8424936" cy="4497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52"/>
              <a:buNone/>
            </a:pPr>
            <a:r>
              <a:t/>
            </a:r>
            <a:endParaRPr b="1" sz="3052">
              <a:solidFill>
                <a:srgbClr val="FF0000"/>
              </a:solidFill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10"/>
              </a:spcBef>
              <a:spcAft>
                <a:spcPts val="0"/>
              </a:spcAft>
              <a:buClr>
                <a:schemeClr val="dk1"/>
              </a:buClr>
              <a:buSzPts val="3052"/>
              <a:buNone/>
            </a:pPr>
            <a:r>
              <a:rPr lang="fr-FR" sz="3052"/>
              <a:t>  Elle étudie plus particulièrement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10"/>
              </a:spcBef>
              <a:spcAft>
                <a:spcPts val="0"/>
              </a:spcAft>
              <a:buClr>
                <a:schemeClr val="dk1"/>
              </a:buClr>
              <a:buSzPts val="3052"/>
              <a:buNone/>
            </a:pPr>
            <a:r>
              <a:t/>
            </a:r>
            <a:endParaRPr sz="3052"/>
          </a:p>
          <a:p>
            <a:pPr indent="-342900" lvl="0" marL="342900" rtl="0" algn="l">
              <a:lnSpc>
                <a:spcPct val="90000"/>
              </a:lnSpc>
              <a:spcBef>
                <a:spcPts val="610"/>
              </a:spcBef>
              <a:spcAft>
                <a:spcPts val="0"/>
              </a:spcAft>
              <a:buClr>
                <a:schemeClr val="dk1"/>
              </a:buClr>
              <a:buSzPts val="3052"/>
              <a:buNone/>
            </a:pPr>
            <a:r>
              <a:rPr lang="fr-FR" sz="3052"/>
              <a:t>      </a:t>
            </a:r>
            <a:r>
              <a:rPr b="1" lang="fr-FR" sz="3052"/>
              <a:t>- </a:t>
            </a:r>
            <a:r>
              <a:rPr b="1" lang="fr-FR" sz="3052">
                <a:solidFill>
                  <a:srgbClr val="FF0000"/>
                </a:solidFill>
              </a:rPr>
              <a:t>Cellules sanguines </a:t>
            </a:r>
            <a:r>
              <a:rPr lang="fr-FR" sz="3052"/>
              <a:t>d’origine </a:t>
            </a:r>
            <a:r>
              <a:rPr lang="fr-FR" sz="3052">
                <a:solidFill>
                  <a:srgbClr val="0070C0"/>
                </a:solidFill>
              </a:rPr>
              <a:t>hématopoïétique </a:t>
            </a:r>
            <a:r>
              <a:rPr lang="fr-FR" sz="3052"/>
              <a:t> 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10"/>
              </a:spcBef>
              <a:spcAft>
                <a:spcPts val="0"/>
              </a:spcAft>
              <a:buClr>
                <a:schemeClr val="dk1"/>
              </a:buClr>
              <a:buSzPts val="3052"/>
              <a:buNone/>
            </a:pPr>
            <a:r>
              <a:rPr lang="fr-FR" sz="3052"/>
              <a:t>           et qui ont un rôle pour l'</a:t>
            </a:r>
            <a:r>
              <a:rPr lang="fr-FR" sz="3052">
                <a:solidFill>
                  <a:srgbClr val="0070C0"/>
                </a:solidFill>
              </a:rPr>
              <a:t>oxygénation</a:t>
            </a:r>
            <a:r>
              <a:rPr lang="fr-FR" sz="3052"/>
              <a:t>, 	l‘</a:t>
            </a:r>
            <a:r>
              <a:rPr lang="fr-FR" sz="3052">
                <a:solidFill>
                  <a:srgbClr val="0070C0"/>
                </a:solidFill>
              </a:rPr>
              <a:t>immunité</a:t>
            </a:r>
            <a:r>
              <a:rPr lang="fr-FR" sz="3052"/>
              <a:t> et  la </a:t>
            </a:r>
            <a:r>
              <a:rPr lang="fr-FR" sz="3052">
                <a:solidFill>
                  <a:srgbClr val="0070C0"/>
                </a:solidFill>
              </a:rPr>
              <a:t>coagulation.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96"/>
              </a:spcBef>
              <a:spcAft>
                <a:spcPts val="0"/>
              </a:spcAft>
              <a:buClr>
                <a:schemeClr val="dk1"/>
              </a:buClr>
              <a:buSzPts val="1480"/>
              <a:buNone/>
            </a:pPr>
            <a:r>
              <a:t/>
            </a:r>
            <a:endParaRPr sz="1480">
              <a:solidFill>
                <a:srgbClr val="0070C0"/>
              </a:solidFill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10"/>
              </a:spcBef>
              <a:spcAft>
                <a:spcPts val="0"/>
              </a:spcAft>
              <a:buClr>
                <a:schemeClr val="dk1"/>
              </a:buClr>
              <a:buSzPts val="3052"/>
              <a:buNone/>
            </a:pPr>
            <a:r>
              <a:rPr b="1" lang="fr-FR" sz="3052"/>
              <a:t>        - </a:t>
            </a:r>
            <a:r>
              <a:rPr b="1" lang="fr-FR" sz="3052">
                <a:solidFill>
                  <a:srgbClr val="FF0000"/>
                </a:solidFill>
              </a:rPr>
              <a:t>Facteurs de la coagulation </a:t>
            </a:r>
            <a:r>
              <a:rPr lang="fr-FR" sz="3052"/>
              <a:t>qui sont des 	molécules plasmatiques.</a:t>
            </a:r>
            <a:endParaRPr sz="3052"/>
          </a:p>
        </p:txBody>
      </p:sp>
      <p:sp>
        <p:nvSpPr>
          <p:cNvPr id="102" name="Google Shape;102;p3"/>
          <p:cNvSpPr/>
          <p:nvPr/>
        </p:nvSpPr>
        <p:spPr>
          <a:xfrm>
            <a:off x="179512" y="566192"/>
            <a:ext cx="8712900" cy="50406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Facteurs de la coagulation</a:t>
            </a:r>
            <a:endParaRPr b="1">
              <a:solidFill>
                <a:srgbClr val="FF0000"/>
              </a:solidFill>
            </a:endParaRPr>
          </a:p>
        </p:txBody>
      </p:sp>
      <p:pic>
        <p:nvPicPr>
          <p:cNvPr id="302" name="Google Shape;302;p3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5536" y="1484784"/>
            <a:ext cx="8496944" cy="4536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La</a:t>
            </a:r>
            <a:r>
              <a:rPr lang="fr-FR">
                <a:solidFill>
                  <a:srgbClr val="FF0000"/>
                </a:solidFill>
              </a:rPr>
              <a:t>  </a:t>
            </a:r>
            <a:r>
              <a:rPr b="1" lang="fr-FR">
                <a:solidFill>
                  <a:srgbClr val="FF0000"/>
                </a:solidFill>
              </a:rPr>
              <a:t>coagulation sanguine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308" name="Google Shape;308;p31"/>
          <p:cNvSpPr txBox="1"/>
          <p:nvPr>
            <p:ph idx="1" type="body"/>
          </p:nvPr>
        </p:nvSpPr>
        <p:spPr>
          <a:xfrm>
            <a:off x="251520" y="1600200"/>
            <a:ext cx="8568952" cy="4525963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Processus complexe aboutissant à la formation de </a:t>
            </a:r>
            <a:r>
              <a:rPr lang="fr-FR" u="sng">
                <a:solidFill>
                  <a:schemeClr val="hlink"/>
                </a:solidFill>
                <a:hlinkClick r:id="rId3"/>
              </a:rPr>
              <a:t>caillots</a:t>
            </a:r>
            <a:r>
              <a:rPr lang="fr-FR"/>
              <a:t> sanguins. 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C’est une partie importante de l’</a:t>
            </a:r>
            <a:r>
              <a:rPr lang="fr-FR" u="sng">
                <a:solidFill>
                  <a:schemeClr val="hlink"/>
                </a:solidFill>
                <a:hlinkClick r:id="rId4"/>
              </a:rPr>
              <a:t>hémostase</a:t>
            </a:r>
            <a:r>
              <a:rPr lang="fr-FR"/>
              <a:t> où la paroi endommagée d’un </a:t>
            </a:r>
            <a:r>
              <a:rPr lang="fr-FR" u="sng">
                <a:solidFill>
                  <a:schemeClr val="hlink"/>
                </a:solidFill>
                <a:hlinkClick r:id="rId5"/>
              </a:rPr>
              <a:t>vaisseau sanguin</a:t>
            </a:r>
            <a:r>
              <a:rPr lang="fr-FR"/>
              <a:t> est couverte d’un caillot de </a:t>
            </a:r>
            <a:r>
              <a:rPr lang="fr-FR" u="sng">
                <a:solidFill>
                  <a:schemeClr val="hlink"/>
                </a:solidFill>
                <a:hlinkClick r:id="rId6"/>
              </a:rPr>
              <a:t>fibrine</a:t>
            </a:r>
            <a:r>
              <a:rPr lang="fr-FR"/>
              <a:t>, ce qui a pour conséquence d'arrêter l’</a:t>
            </a:r>
            <a:r>
              <a:rPr lang="fr-FR" u="sng">
                <a:solidFill>
                  <a:schemeClr val="hlink"/>
                </a:solidFill>
                <a:hlinkClick r:id="rId7"/>
              </a:rPr>
              <a:t>hémorragie</a:t>
            </a:r>
            <a:r>
              <a:rPr lang="fr-FR"/>
              <a:t>. 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fr-FR"/>
              <a:t>Troubles de la coagulation</a:t>
            </a:r>
            <a:endParaRPr b="1"/>
          </a:p>
        </p:txBody>
      </p:sp>
      <p:sp>
        <p:nvSpPr>
          <p:cNvPr id="314" name="Google Shape;314;p32"/>
          <p:cNvSpPr txBox="1"/>
          <p:nvPr>
            <p:ph idx="1" type="body"/>
          </p:nvPr>
        </p:nvSpPr>
        <p:spPr>
          <a:xfrm>
            <a:off x="457200" y="1916832"/>
            <a:ext cx="8229600" cy="4209331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Les troubles de la coagulation qui mènent à des risques de saignements plus importants sont appelés </a:t>
            </a:r>
            <a:r>
              <a:rPr lang="fr-FR" u="sng">
                <a:solidFill>
                  <a:schemeClr val="hlink"/>
                </a:solidFill>
                <a:hlinkClick r:id="rId3"/>
              </a:rPr>
              <a:t>hémophilie</a:t>
            </a:r>
            <a:r>
              <a:rPr lang="fr-FR"/>
              <a:t>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 D'autres troubles de la coagulation peuvent mener à un plus grand risque de </a:t>
            </a:r>
            <a:r>
              <a:rPr lang="fr-FR" u="sng">
                <a:solidFill>
                  <a:schemeClr val="hlink"/>
                </a:solidFill>
                <a:hlinkClick r:id="rId4"/>
              </a:rPr>
              <a:t>thrombose</a:t>
            </a:r>
            <a:r>
              <a:rPr lang="fr-FR"/>
              <a:t>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3"/>
          <p:cNvSpPr txBox="1"/>
          <p:nvPr>
            <p:ph type="title"/>
          </p:nvPr>
        </p:nvSpPr>
        <p:spPr>
          <a:xfrm>
            <a:off x="457200" y="274638"/>
            <a:ext cx="8229600" cy="85010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Hémogramme normal</a:t>
            </a:r>
            <a:endParaRPr b="1">
              <a:solidFill>
                <a:srgbClr val="FF0000"/>
              </a:solidFill>
            </a:endParaRPr>
          </a:p>
        </p:txBody>
      </p:sp>
      <p:pic>
        <p:nvPicPr>
          <p:cNvPr id="320" name="Google Shape;320;p3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7544" y="1196752"/>
            <a:ext cx="8352928" cy="5184576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33"/>
          <p:cNvSpPr/>
          <p:nvPr/>
        </p:nvSpPr>
        <p:spPr>
          <a:xfrm>
            <a:off x="467544" y="2204864"/>
            <a:ext cx="1728192" cy="4176464"/>
          </a:xfrm>
          <a:prstGeom prst="roundRect">
            <a:avLst>
              <a:gd fmla="val 16667" name="adj"/>
            </a:avLst>
          </a:prstGeom>
          <a:noFill/>
          <a:ln cap="flat" cmpd="sng" w="571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Calibri"/>
              <a:buNone/>
            </a:pPr>
            <a:r>
              <a:rPr b="1" i="1" lang="fr-FR" sz="4800">
                <a:solidFill>
                  <a:srgbClr val="FF0000"/>
                </a:solidFill>
              </a:rPr>
              <a:t>Sémiologie Hématologique</a:t>
            </a:r>
            <a:endParaRPr b="1" i="1" sz="4800">
              <a:solidFill>
                <a:srgbClr val="FF0000"/>
              </a:solidFill>
            </a:endParaRPr>
          </a:p>
        </p:txBody>
      </p:sp>
      <p:sp>
        <p:nvSpPr>
          <p:cNvPr id="327" name="Google Shape;327;p3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5"/>
          <p:cNvSpPr txBox="1"/>
          <p:nvPr>
            <p:ph idx="1" type="body"/>
          </p:nvPr>
        </p:nvSpPr>
        <p:spPr>
          <a:xfrm>
            <a:off x="457200" y="2204864"/>
            <a:ext cx="8229600" cy="39212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    Toute perturbation des </a:t>
            </a:r>
            <a:r>
              <a:rPr lang="fr-FR">
                <a:solidFill>
                  <a:srgbClr val="FF0000"/>
                </a:solidFill>
              </a:rPr>
              <a:t>éléments figurés du sang </a:t>
            </a:r>
            <a:r>
              <a:rPr lang="fr-FR"/>
              <a:t>ou des </a:t>
            </a:r>
            <a:r>
              <a:rPr lang="fr-FR">
                <a:solidFill>
                  <a:srgbClr val="FF0000"/>
                </a:solidFill>
              </a:rPr>
              <a:t>organes hématopoïétiques </a:t>
            </a:r>
            <a:r>
              <a:rPr lang="fr-FR"/>
              <a:t>va avoir une sémiologie particulière.</a:t>
            </a:r>
            <a:endParaRPr/>
          </a:p>
        </p:txBody>
      </p:sp>
      <p:sp>
        <p:nvSpPr>
          <p:cNvPr id="333" name="Google Shape;333;p35"/>
          <p:cNvSpPr/>
          <p:nvPr/>
        </p:nvSpPr>
        <p:spPr>
          <a:xfrm>
            <a:off x="611560" y="1988840"/>
            <a:ext cx="8064896" cy="2232248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4" name="Google Shape;334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339752" cy="2047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35824" y="3809439"/>
            <a:ext cx="3308176" cy="3048561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</p:pic>
      <p:pic>
        <p:nvPicPr>
          <p:cNvPr id="336" name="Google Shape;336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12160" y="0"/>
            <a:ext cx="3131840" cy="2132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6"/>
          <p:cNvSpPr txBox="1"/>
          <p:nvPr>
            <p:ph type="title"/>
          </p:nvPr>
        </p:nvSpPr>
        <p:spPr>
          <a:xfrm>
            <a:off x="179512" y="2132856"/>
            <a:ext cx="2088232" cy="25922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None/>
            </a:pPr>
            <a:r>
              <a:rPr b="1" lang="fr-FR" sz="3600">
                <a:solidFill>
                  <a:srgbClr val="FF0000"/>
                </a:solidFill>
              </a:rPr>
              <a:t>Organes touchés</a:t>
            </a:r>
            <a:endParaRPr b="1" sz="3600">
              <a:solidFill>
                <a:srgbClr val="FF0000"/>
              </a:solidFill>
            </a:endParaRPr>
          </a:p>
        </p:txBody>
      </p:sp>
      <p:pic>
        <p:nvPicPr>
          <p:cNvPr id="342" name="Google Shape;342;p3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83768" y="0"/>
            <a:ext cx="638532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7"/>
          <p:cNvSpPr txBox="1"/>
          <p:nvPr>
            <p:ph type="title"/>
          </p:nvPr>
        </p:nvSpPr>
        <p:spPr>
          <a:xfrm>
            <a:off x="457200" y="274638"/>
            <a:ext cx="8229600" cy="7060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959"/>
              <a:buFont typeface="Calibri"/>
              <a:buNone/>
            </a:pPr>
            <a:r>
              <a:rPr b="1" lang="fr-FR" sz="3959">
                <a:solidFill>
                  <a:srgbClr val="FF0000"/>
                </a:solidFill>
              </a:rPr>
              <a:t>Signes fonctionnels</a:t>
            </a:r>
            <a:endParaRPr b="1" sz="3959">
              <a:solidFill>
                <a:srgbClr val="FF0000"/>
              </a:solidFill>
            </a:endParaRPr>
          </a:p>
        </p:txBody>
      </p:sp>
      <p:sp>
        <p:nvSpPr>
          <p:cNvPr id="348" name="Google Shape;348;p37"/>
          <p:cNvSpPr txBox="1"/>
          <p:nvPr>
            <p:ph idx="1" type="body"/>
          </p:nvPr>
        </p:nvSpPr>
        <p:spPr>
          <a:xfrm>
            <a:off x="251520" y="1268760"/>
            <a:ext cx="8435280" cy="5328592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rPr lang="fr-FR" sz="2720"/>
              <a:t>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b="1" lang="fr-FR" sz="2720"/>
              <a:t>Hypoxie</a:t>
            </a:r>
            <a:r>
              <a:rPr lang="fr-FR" sz="2720"/>
              <a:t> est liée à l’anémie. 🡪 ↓ O</a:t>
            </a:r>
            <a:r>
              <a:rPr baseline="-25000" lang="fr-FR" sz="2720"/>
              <a:t>2</a:t>
            </a:r>
            <a:r>
              <a:rPr lang="fr-FR" sz="2720"/>
              <a:t> donc moins bonne oxygénation : asthénie, polypnée, palpitations, vertiges.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b="1" lang="fr-FR" sz="2720"/>
              <a:t>Céphalées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b="1" lang="fr-FR" sz="2720"/>
              <a:t> Prurit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b="1" lang="fr-FR" sz="2720"/>
              <a:t>Fièvre</a:t>
            </a:r>
            <a:endParaRPr sz="2720"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b="1" lang="fr-FR" sz="2720"/>
              <a:t>Atteinte de la moelle</a:t>
            </a:r>
            <a:r>
              <a:rPr lang="fr-FR" sz="2720"/>
              <a:t> : douleurs osseuses, tumeurs osseuses, fractures, modifications morphologiques.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b="1" lang="fr-FR" sz="2720"/>
              <a:t>Etat dysimmunitaire</a:t>
            </a:r>
            <a:r>
              <a:rPr lang="fr-FR" sz="2720"/>
              <a:t> : infections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b="1" lang="fr-FR" sz="2720"/>
              <a:t>Hyperviscosité sanguine</a:t>
            </a:r>
            <a:r>
              <a:rPr lang="fr-FR" sz="2720"/>
              <a:t> : céphalées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b="1" lang="fr-FR" sz="2720"/>
              <a:t>Troubles de l’hémostase</a:t>
            </a:r>
            <a:r>
              <a:rPr lang="fr-FR" sz="2720"/>
              <a:t> : hémorragies ou thromboses.</a:t>
            </a:r>
            <a:endParaRPr/>
          </a:p>
          <a:p>
            <a:pPr indent="-17018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t/>
            </a:r>
            <a:endParaRPr sz="2720"/>
          </a:p>
          <a:p>
            <a:pPr indent="-170180" lvl="0" marL="34290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t/>
            </a:r>
            <a:endParaRPr sz="272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8"/>
          <p:cNvSpPr txBox="1"/>
          <p:nvPr>
            <p:ph type="title"/>
          </p:nvPr>
        </p:nvSpPr>
        <p:spPr>
          <a:xfrm>
            <a:off x="457200" y="188640"/>
            <a:ext cx="8229600" cy="72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959"/>
              <a:buFont typeface="Calibri"/>
              <a:buNone/>
            </a:pPr>
            <a:r>
              <a:rPr b="1" lang="fr-FR" sz="3959">
                <a:solidFill>
                  <a:srgbClr val="FF0000"/>
                </a:solidFill>
              </a:rPr>
              <a:t>Signes physiques:  examen clinique</a:t>
            </a:r>
            <a:endParaRPr b="1" sz="3959">
              <a:solidFill>
                <a:srgbClr val="FF0000"/>
              </a:solidFill>
            </a:endParaRPr>
          </a:p>
        </p:txBody>
      </p:sp>
      <p:sp>
        <p:nvSpPr>
          <p:cNvPr id="354" name="Google Shape;354;p38"/>
          <p:cNvSpPr txBox="1"/>
          <p:nvPr>
            <p:ph idx="1" type="body"/>
          </p:nvPr>
        </p:nvSpPr>
        <p:spPr>
          <a:xfrm>
            <a:off x="457200" y="1124744"/>
            <a:ext cx="8229600" cy="5472608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3607"/>
              <a:buNone/>
            </a:pPr>
            <a:r>
              <a:rPr b="1" lang="fr-FR" sz="3607">
                <a:solidFill>
                  <a:srgbClr val="538CD5"/>
                </a:solidFill>
              </a:rPr>
              <a:t>Signes cutanéo-muqueux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Pâleur </a:t>
            </a:r>
            <a:r>
              <a:rPr lang="fr-FR" sz="2960"/>
              <a:t>= anémie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Subictère </a:t>
            </a:r>
            <a:r>
              <a:rPr lang="fr-FR" sz="2960"/>
              <a:t>= hémolyse : destruction des GR  éduite en bilirubine libre 🡪 jaune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Erythrose faciale et palmaire </a:t>
            </a:r>
            <a:r>
              <a:rPr lang="fr-FR" sz="2960"/>
              <a:t>(polyglobulie)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Cyanose des extrémités </a:t>
            </a:r>
            <a:r>
              <a:rPr lang="fr-FR" sz="2960"/>
              <a:t>= polyglobulie d’origine pulmonaire. Déficit respi manque d’O</a:t>
            </a:r>
            <a:r>
              <a:rPr baseline="-25000" lang="fr-FR" sz="2960"/>
              <a:t>2</a:t>
            </a:r>
            <a:r>
              <a:rPr lang="fr-FR" sz="2960"/>
              <a:t> 🡪 compensation par polyglobulie.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Purpura </a:t>
            </a:r>
            <a:r>
              <a:rPr lang="fr-FR" sz="2960"/>
              <a:t>= ecchymoses, pétéchies(petits point hémorragiques), vibices (trainées hémorragiques) 🡪 déficience plaquettaire</a:t>
            </a:r>
            <a:endParaRPr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9"/>
          <p:cNvSpPr txBox="1"/>
          <p:nvPr>
            <p:ph type="title"/>
          </p:nvPr>
        </p:nvSpPr>
        <p:spPr>
          <a:xfrm>
            <a:off x="457200" y="274638"/>
            <a:ext cx="8229600" cy="778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0070C0"/>
                </a:solidFill>
              </a:rPr>
              <a:t>Signes cutanéo-muqueux</a:t>
            </a:r>
            <a:endParaRPr/>
          </a:p>
        </p:txBody>
      </p:sp>
      <p:sp>
        <p:nvSpPr>
          <p:cNvPr id="360" name="Google Shape;360;p39"/>
          <p:cNvSpPr txBox="1"/>
          <p:nvPr>
            <p:ph idx="1" type="body"/>
          </p:nvPr>
        </p:nvSpPr>
        <p:spPr>
          <a:xfrm>
            <a:off x="395536" y="1196752"/>
            <a:ext cx="8291264" cy="4929411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b="1" sz="2960"/>
          </a:p>
          <a:p>
            <a:pPr indent="-342900" lvl="0" marL="34290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Cheilite </a:t>
            </a:r>
            <a:r>
              <a:rPr lang="fr-FR" sz="2960"/>
              <a:t>= carence en fer. Langue et lèvres fendillées.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Perlèche</a:t>
            </a:r>
            <a:r>
              <a:rPr lang="fr-FR" sz="2960"/>
              <a:t> =  carence en fer ou champignon. Commissure des lèvres fendillées.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Koïlonychie </a:t>
            </a:r>
            <a:r>
              <a:rPr lang="fr-FR" sz="2960"/>
              <a:t>= carence en fer. Ongles concaves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Langue dépapillée </a:t>
            </a:r>
            <a:r>
              <a:rPr lang="fr-FR" sz="2960"/>
              <a:t>= carence en vit B12.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Gingivite</a:t>
            </a:r>
            <a:r>
              <a:rPr lang="fr-FR" sz="2960"/>
              <a:t> = leucémie aiguë +++ (permet d’en faire le diagnostic)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Vitiligo </a:t>
            </a:r>
            <a:r>
              <a:rPr lang="fr-FR" sz="2960"/>
              <a:t>= maladie thyroïdienne associée à une hémopathie auto-immune.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b="1" lang="fr-FR" sz="2960"/>
              <a:t>Dépigmentation cutanée</a:t>
            </a:r>
            <a:r>
              <a:rPr lang="fr-FR" sz="2960"/>
              <a:t>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 txBox="1"/>
          <p:nvPr>
            <p:ph type="title"/>
          </p:nvPr>
        </p:nvSpPr>
        <p:spPr>
          <a:xfrm>
            <a:off x="457200" y="274638"/>
            <a:ext cx="8229600" cy="9941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Hématologie = 2 sous-domaines</a:t>
            </a:r>
            <a:r>
              <a:rPr lang="fr-FR"/>
              <a:t> 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251520" y="1600200"/>
            <a:ext cx="8712968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5494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b="1" sz="2960">
              <a:solidFill>
                <a:srgbClr val="FF0000"/>
              </a:solidFill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rgbClr val="FF0000"/>
              </a:buClr>
              <a:buSzPts val="2960"/>
              <a:buChar char="•"/>
            </a:pPr>
            <a:r>
              <a:rPr b="1" lang="fr-FR" sz="2960">
                <a:solidFill>
                  <a:srgbClr val="FF0000"/>
                </a:solidFill>
              </a:rPr>
              <a:t>Un versant clinique avec l'hématologie clinique, </a:t>
            </a:r>
            <a:r>
              <a:rPr lang="fr-FR" sz="2960"/>
              <a:t>consistant  en la prise en charge directe </a:t>
            </a:r>
            <a:r>
              <a:rPr b="1" lang="fr-FR" sz="2960"/>
              <a:t>des malades</a:t>
            </a:r>
            <a:r>
              <a:rPr lang="fr-FR" sz="2960"/>
              <a:t>, du diagnostic clinique à la prise en charge thérapeutique.</a:t>
            </a:r>
            <a:endParaRPr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rgbClr val="FF0000"/>
              </a:buClr>
              <a:buSzPts val="2960"/>
              <a:buChar char="•"/>
            </a:pPr>
            <a:r>
              <a:rPr b="1" lang="fr-FR" sz="2960">
                <a:solidFill>
                  <a:srgbClr val="FF0000"/>
                </a:solidFill>
              </a:rPr>
              <a:t>Un versant biologique</a:t>
            </a:r>
            <a:r>
              <a:rPr lang="fr-FR" sz="2960"/>
              <a:t>/</a:t>
            </a:r>
            <a:r>
              <a:rPr b="1" lang="fr-FR" sz="2960">
                <a:solidFill>
                  <a:srgbClr val="FF0000"/>
                </a:solidFill>
              </a:rPr>
              <a:t>pathologique </a:t>
            </a:r>
            <a:r>
              <a:rPr lang="fr-FR" sz="2960"/>
              <a:t>avec l'hématologie biologique (ou hématopathologie) qui s'occupe du diagnostic des pathologies </a:t>
            </a:r>
            <a:r>
              <a:rPr b="1" lang="fr-FR" sz="2960"/>
              <a:t>sur des échantillons </a:t>
            </a:r>
            <a:r>
              <a:rPr lang="fr-FR" sz="2960"/>
              <a:t>de sang/moelle osseuse.</a:t>
            </a:r>
            <a:endParaRPr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</p:txBody>
      </p:sp>
      <p:sp>
        <p:nvSpPr>
          <p:cNvPr id="109" name="Google Shape;109;p4"/>
          <p:cNvSpPr/>
          <p:nvPr/>
        </p:nvSpPr>
        <p:spPr>
          <a:xfrm>
            <a:off x="179512" y="1556792"/>
            <a:ext cx="8712968" cy="504056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40"/>
          <p:cNvSpPr txBox="1"/>
          <p:nvPr>
            <p:ph type="title"/>
          </p:nvPr>
        </p:nvSpPr>
        <p:spPr>
          <a:xfrm>
            <a:off x="457200" y="188640"/>
            <a:ext cx="82296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Signes cutanés</a:t>
            </a:r>
            <a:endParaRPr b="1">
              <a:solidFill>
                <a:srgbClr val="FF0000"/>
              </a:solidFill>
            </a:endParaRPr>
          </a:p>
        </p:txBody>
      </p:sp>
      <p:pic>
        <p:nvPicPr>
          <p:cNvPr id="366" name="Google Shape;366;p4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528" y="3933056"/>
            <a:ext cx="4080495" cy="2328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96136" y="1052736"/>
            <a:ext cx="2457450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40"/>
          <p:cNvSpPr txBox="1"/>
          <p:nvPr/>
        </p:nvSpPr>
        <p:spPr>
          <a:xfrm>
            <a:off x="1619672" y="6309320"/>
            <a:ext cx="1584176" cy="52322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pâleur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p40"/>
          <p:cNvSpPr txBox="1"/>
          <p:nvPr/>
        </p:nvSpPr>
        <p:spPr>
          <a:xfrm>
            <a:off x="4355976" y="2852936"/>
            <a:ext cx="1296144" cy="52322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ictère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0" name="Google Shape;370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51520" y="980728"/>
            <a:ext cx="3900014" cy="2780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1"/>
          <p:cNvSpPr txBox="1"/>
          <p:nvPr>
            <p:ph type="title"/>
          </p:nvPr>
        </p:nvSpPr>
        <p:spPr>
          <a:xfrm>
            <a:off x="457200" y="0"/>
            <a:ext cx="8229600" cy="10527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Signes hémorragiques</a:t>
            </a:r>
            <a:endParaRPr/>
          </a:p>
        </p:txBody>
      </p:sp>
      <p:pic>
        <p:nvPicPr>
          <p:cNvPr id="376" name="Google Shape;376;p4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1268760"/>
            <a:ext cx="3672408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80112" y="1268760"/>
            <a:ext cx="3563888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5536" y="3573016"/>
            <a:ext cx="3761779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41"/>
          <p:cNvSpPr txBox="1"/>
          <p:nvPr/>
        </p:nvSpPr>
        <p:spPr>
          <a:xfrm>
            <a:off x="1331640" y="6488668"/>
            <a:ext cx="194421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ecchymose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41"/>
          <p:cNvSpPr txBox="1"/>
          <p:nvPr/>
        </p:nvSpPr>
        <p:spPr>
          <a:xfrm>
            <a:off x="3707904" y="1988840"/>
            <a:ext cx="18002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purpura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1" name="Google Shape;381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3475" y="3573016"/>
            <a:ext cx="4200525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41"/>
          <p:cNvSpPr txBox="1"/>
          <p:nvPr/>
        </p:nvSpPr>
        <p:spPr>
          <a:xfrm>
            <a:off x="5292080" y="6525344"/>
            <a:ext cx="295232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épistaxis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42"/>
          <p:cNvSpPr txBox="1"/>
          <p:nvPr>
            <p:ph type="title"/>
          </p:nvPr>
        </p:nvSpPr>
        <p:spPr>
          <a:xfrm>
            <a:off x="457200" y="188640"/>
            <a:ext cx="8229600" cy="93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fr-FR"/>
              <a:t>cyanose</a:t>
            </a:r>
            <a:endParaRPr b="1"/>
          </a:p>
        </p:txBody>
      </p:sp>
      <p:pic>
        <p:nvPicPr>
          <p:cNvPr id="388" name="Google Shape;388;p4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1340768"/>
            <a:ext cx="3888432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0" y="1340768"/>
            <a:ext cx="4095750" cy="273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9512" y="3933056"/>
            <a:ext cx="3672408" cy="29249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4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27984" y="4293097"/>
            <a:ext cx="4176464" cy="25649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4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fr-FR"/>
              <a:t>Chéilite, perlèche</a:t>
            </a:r>
            <a:endParaRPr/>
          </a:p>
        </p:txBody>
      </p:sp>
      <p:pic>
        <p:nvPicPr>
          <p:cNvPr id="397" name="Google Shape;397;p4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1484784"/>
            <a:ext cx="3352800" cy="244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08104" y="1772816"/>
            <a:ext cx="3096344" cy="23762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4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fr-FR"/>
              <a:t>Koïlonychie</a:t>
            </a:r>
            <a:endParaRPr/>
          </a:p>
        </p:txBody>
      </p:sp>
      <p:pic>
        <p:nvPicPr>
          <p:cNvPr id="404" name="Google Shape;404;p4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528" y="2276872"/>
            <a:ext cx="4104456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2080" y="2276872"/>
            <a:ext cx="2808312" cy="2592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45"/>
          <p:cNvSpPr txBox="1"/>
          <p:nvPr>
            <p:ph type="title"/>
          </p:nvPr>
        </p:nvSpPr>
        <p:spPr>
          <a:xfrm>
            <a:off x="457200" y="0"/>
            <a:ext cx="8229600" cy="10527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fr-FR"/>
              <a:t>Vitiligo</a:t>
            </a:r>
            <a:endParaRPr/>
          </a:p>
        </p:txBody>
      </p:sp>
      <p:pic>
        <p:nvPicPr>
          <p:cNvPr id="411" name="Google Shape;411;p4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6056" y="3573016"/>
            <a:ext cx="4067944" cy="3284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20072" y="836713"/>
            <a:ext cx="3923928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1268760"/>
            <a:ext cx="4355976" cy="4104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fr-FR" sz="3959"/>
              <a:t>Hypertrophie gingivale des leucémies</a:t>
            </a:r>
            <a:endParaRPr sz="3959"/>
          </a:p>
        </p:txBody>
      </p:sp>
      <p:pic>
        <p:nvPicPr>
          <p:cNvPr id="419" name="Google Shape;419;p4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528" y="1772816"/>
            <a:ext cx="4104456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99992" y="3717032"/>
            <a:ext cx="4464496" cy="2952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47"/>
          <p:cNvSpPr txBox="1"/>
          <p:nvPr>
            <p:ph type="title"/>
          </p:nvPr>
        </p:nvSpPr>
        <p:spPr>
          <a:xfrm>
            <a:off x="457200" y="0"/>
            <a:ext cx="8229600" cy="9087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br>
              <a:rPr lang="fr-FR" sz="3959" u="sng"/>
            </a:br>
            <a:r>
              <a:rPr b="1" lang="fr-FR" sz="3959">
                <a:solidFill>
                  <a:srgbClr val="366092"/>
                </a:solidFill>
              </a:rPr>
              <a:t>Adénopathies </a:t>
            </a:r>
            <a:r>
              <a:rPr lang="fr-FR" sz="3959">
                <a:solidFill>
                  <a:srgbClr val="366092"/>
                </a:solidFill>
              </a:rPr>
              <a:t> </a:t>
            </a:r>
            <a:br>
              <a:rPr lang="fr-FR" sz="2520">
                <a:solidFill>
                  <a:srgbClr val="366092"/>
                </a:solidFill>
              </a:rPr>
            </a:br>
            <a:endParaRPr sz="3959">
              <a:solidFill>
                <a:srgbClr val="366092"/>
              </a:solidFill>
            </a:endParaRPr>
          </a:p>
        </p:txBody>
      </p:sp>
      <p:sp>
        <p:nvSpPr>
          <p:cNvPr id="426" name="Google Shape;426;p47"/>
          <p:cNvSpPr txBox="1"/>
          <p:nvPr>
            <p:ph idx="1" type="body"/>
          </p:nvPr>
        </p:nvSpPr>
        <p:spPr>
          <a:xfrm>
            <a:off x="457200" y="1124744"/>
            <a:ext cx="8229600" cy="5400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rPr b="1" lang="fr-FR" sz="2720"/>
              <a:t>Plusieurs aires ganglionnaires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fr-FR" sz="2720"/>
              <a:t>Cervicales</a:t>
            </a:r>
            <a:endParaRPr sz="5610"/>
          </a:p>
          <a:p>
            <a:pPr indent="-285750" lvl="1" marL="74295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0"/>
              <a:buChar char="–"/>
            </a:pPr>
            <a:r>
              <a:rPr lang="fr-FR" sz="2380"/>
              <a:t>Occipitales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0"/>
              <a:buChar char="–"/>
            </a:pPr>
            <a:r>
              <a:rPr lang="fr-FR" sz="2380"/>
              <a:t>Sous-mandibulaires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0"/>
              <a:buChar char="–"/>
            </a:pPr>
            <a:r>
              <a:rPr lang="fr-FR" sz="2380"/>
              <a:t>Jugulo-carotidiennes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0"/>
              <a:buChar char="–"/>
            </a:pPr>
            <a:r>
              <a:rPr lang="fr-FR" sz="2380"/>
              <a:t>Spinales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0"/>
              <a:buChar char="–"/>
            </a:pPr>
            <a:r>
              <a:rPr lang="fr-FR" sz="2380"/>
              <a:t>Sus-claviculaires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fr-FR" sz="2720"/>
              <a:t>Axillaires</a:t>
            </a:r>
            <a:endParaRPr sz="5610"/>
          </a:p>
          <a:p>
            <a:pPr indent="-342900" lvl="0" marL="34290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fr-FR" sz="2720"/>
              <a:t>Epitrochléennes</a:t>
            </a:r>
            <a:endParaRPr sz="5610"/>
          </a:p>
          <a:p>
            <a:pPr indent="-342900" lvl="0" marL="34290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fr-FR" sz="2720"/>
              <a:t>Inguinales</a:t>
            </a:r>
            <a:endParaRPr sz="5610"/>
          </a:p>
          <a:p>
            <a:pPr indent="-342900" lvl="0" marL="34290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</a:pPr>
            <a:r>
              <a:rPr lang="fr-FR" sz="2720"/>
              <a:t>Poplitées</a:t>
            </a:r>
            <a:endParaRPr sz="5610"/>
          </a:p>
          <a:p>
            <a:pPr indent="-342900" lvl="0" marL="34290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rPr b="1" lang="fr-FR" sz="2720"/>
              <a:t>Apprécier les caractères  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rPr lang="fr-FR" sz="2720"/>
              <a:t>        -  Taille et consistance sensibilité et symétrie</a:t>
            </a:r>
            <a:endParaRPr/>
          </a:p>
          <a:p>
            <a:pPr indent="-170180" lvl="0" marL="34290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t/>
            </a:r>
            <a:endParaRPr sz="2720"/>
          </a:p>
        </p:txBody>
      </p:sp>
      <p:sp>
        <p:nvSpPr>
          <p:cNvPr id="427" name="Google Shape;427;p47"/>
          <p:cNvSpPr/>
          <p:nvPr/>
        </p:nvSpPr>
        <p:spPr>
          <a:xfrm>
            <a:off x="251520" y="908720"/>
            <a:ext cx="8568952" cy="5544616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48"/>
          <p:cNvSpPr txBox="1"/>
          <p:nvPr>
            <p:ph type="title"/>
          </p:nvPr>
        </p:nvSpPr>
        <p:spPr>
          <a:xfrm>
            <a:off x="457200" y="274638"/>
            <a:ext cx="8229600" cy="85010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fr-FR"/>
              <a:t>Aires ganglionnaires cervicales</a:t>
            </a:r>
            <a:endParaRPr/>
          </a:p>
        </p:txBody>
      </p:sp>
      <p:pic>
        <p:nvPicPr>
          <p:cNvPr id="433" name="Google Shape;433;p4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5536" y="1268760"/>
            <a:ext cx="8496944" cy="504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fr-FR"/>
              <a:t>Adénopathies cervicales</a:t>
            </a:r>
            <a:endParaRPr/>
          </a:p>
        </p:txBody>
      </p:sp>
      <p:pic>
        <p:nvPicPr>
          <p:cNvPr id="439" name="Google Shape;439;p4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1556793"/>
            <a:ext cx="4038600" cy="4392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49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4008" y="1412776"/>
            <a:ext cx="4038600" cy="4752528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49"/>
          <p:cNvSpPr/>
          <p:nvPr/>
        </p:nvSpPr>
        <p:spPr>
          <a:xfrm>
            <a:off x="611560" y="4077072"/>
            <a:ext cx="1080120" cy="72008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268760"/>
            <a:ext cx="9144000" cy="43232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50"/>
          <p:cNvSpPr txBox="1"/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fr-FR" sz="3959"/>
              <a:t>Aires ganglionnaires</a:t>
            </a:r>
            <a:endParaRPr sz="3959"/>
          </a:p>
        </p:txBody>
      </p:sp>
      <p:pic>
        <p:nvPicPr>
          <p:cNvPr id="447" name="Google Shape;447;p50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5536" y="980728"/>
            <a:ext cx="3095625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50"/>
          <p:cNvPicPr preferRelativeResize="0"/>
          <p:nvPr>
            <p:ph idx="4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02225" y="1196752"/>
            <a:ext cx="3790255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64088" y="4077072"/>
            <a:ext cx="2853685" cy="2105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5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7584" y="3645024"/>
            <a:ext cx="2488623" cy="2646218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50"/>
          <p:cNvSpPr/>
          <p:nvPr/>
        </p:nvSpPr>
        <p:spPr>
          <a:xfrm>
            <a:off x="971600" y="6309320"/>
            <a:ext cx="2256772" cy="369332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Aires épitrochléennes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50"/>
          <p:cNvSpPr/>
          <p:nvPr/>
        </p:nvSpPr>
        <p:spPr>
          <a:xfrm>
            <a:off x="683568" y="3068960"/>
            <a:ext cx="2520280" cy="369332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Ganglion de Troisier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50"/>
          <p:cNvSpPr/>
          <p:nvPr/>
        </p:nvSpPr>
        <p:spPr>
          <a:xfrm>
            <a:off x="5436096" y="6309320"/>
            <a:ext cx="3289364" cy="369332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Aires inguinales et rétro crurales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50"/>
          <p:cNvSpPr/>
          <p:nvPr/>
        </p:nvSpPr>
        <p:spPr>
          <a:xfrm>
            <a:off x="5724128" y="3140968"/>
            <a:ext cx="2160240" cy="369332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Aires axillaires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5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366092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366092"/>
                </a:solidFill>
              </a:rPr>
              <a:t>Splénomégalie </a:t>
            </a:r>
            <a:endParaRPr/>
          </a:p>
        </p:txBody>
      </p:sp>
      <p:sp>
        <p:nvSpPr>
          <p:cNvPr id="460" name="Google Shape;460;p51"/>
          <p:cNvSpPr txBox="1"/>
          <p:nvPr>
            <p:ph idx="1" type="body"/>
          </p:nvPr>
        </p:nvSpPr>
        <p:spPr>
          <a:xfrm>
            <a:off x="467544" y="1484784"/>
            <a:ext cx="4038600" cy="20162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fr-FR"/>
              <a:t>rate normale percutable mais non palpable.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fr-FR"/>
              <a:t>🡪 Toute rate palpable est pathologique</a:t>
            </a:r>
            <a:endParaRPr/>
          </a:p>
        </p:txBody>
      </p:sp>
      <p:pic>
        <p:nvPicPr>
          <p:cNvPr id="461" name="Google Shape;461;p51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29212" y="1988840"/>
            <a:ext cx="3619252" cy="3007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560" y="3717032"/>
            <a:ext cx="4104456" cy="2808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5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366092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366092"/>
                </a:solidFill>
              </a:rPr>
              <a:t>Hépatomégalie </a:t>
            </a:r>
            <a:endParaRPr b="1">
              <a:solidFill>
                <a:srgbClr val="366092"/>
              </a:solidFill>
            </a:endParaRPr>
          </a:p>
        </p:txBody>
      </p:sp>
      <p:sp>
        <p:nvSpPr>
          <p:cNvPr id="468" name="Google Shape;468;p52"/>
          <p:cNvSpPr txBox="1"/>
          <p:nvPr>
            <p:ph idx="1" type="body"/>
          </p:nvPr>
        </p:nvSpPr>
        <p:spPr>
          <a:xfrm>
            <a:off x="179512" y="1916832"/>
            <a:ext cx="3528392" cy="3024336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br>
              <a:rPr lang="fr-FR" sz="2590"/>
            </a:br>
            <a:r>
              <a:rPr b="1" lang="fr-FR" sz="2590"/>
              <a:t>Percussion </a:t>
            </a:r>
            <a:r>
              <a:rPr lang="fr-FR" sz="2590"/>
              <a:t>: matité de  l’hypochondre  droit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br>
              <a:rPr lang="fr-FR" sz="2590"/>
            </a:br>
            <a:r>
              <a:rPr b="1" lang="fr-FR" sz="2590"/>
              <a:t>Palpation</a:t>
            </a:r>
            <a:r>
              <a:rPr lang="fr-FR" sz="2590"/>
              <a:t> : décubitus dorsal, inspiration profonde  par la bouche.</a:t>
            </a:r>
            <a:endParaRPr/>
          </a:p>
          <a:p>
            <a:pPr indent="-178435" lvl="0" marL="342900" rtl="0" algn="l">
              <a:lnSpc>
                <a:spcPct val="9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ts val="2590"/>
              <a:buNone/>
            </a:pPr>
            <a:r>
              <a:t/>
            </a:r>
            <a:endParaRPr sz="2590"/>
          </a:p>
        </p:txBody>
      </p:sp>
      <p:pic>
        <p:nvPicPr>
          <p:cNvPr id="469" name="Google Shape;469;p52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79912" y="1988840"/>
            <a:ext cx="5364088" cy="3168352"/>
          </a:xfrm>
          <a:prstGeom prst="rect">
            <a:avLst/>
          </a:prstGeom>
          <a:noFill/>
          <a:ln cap="flat" cmpd="sng" w="9525">
            <a:solidFill>
              <a:srgbClr val="0F243E"/>
            </a:solidFill>
            <a:prstDash val="solid"/>
            <a:miter lim="800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53"/>
          <p:cNvSpPr txBox="1"/>
          <p:nvPr>
            <p:ph type="title"/>
          </p:nvPr>
        </p:nvSpPr>
        <p:spPr>
          <a:xfrm>
            <a:off x="457200" y="274638"/>
            <a:ext cx="8229600" cy="85010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br>
              <a:rPr lang="fr-FR" sz="3959" u="sng"/>
            </a:br>
            <a:r>
              <a:rPr b="1" lang="fr-FR" sz="3959">
                <a:solidFill>
                  <a:srgbClr val="FF0000"/>
                </a:solidFill>
              </a:rPr>
              <a:t>Signes Osseux</a:t>
            </a:r>
            <a:br>
              <a:rPr b="1" lang="fr-FR" sz="3959">
                <a:solidFill>
                  <a:srgbClr val="FF0000"/>
                </a:solidFill>
              </a:rPr>
            </a:br>
            <a:endParaRPr b="1" sz="3959">
              <a:solidFill>
                <a:srgbClr val="FF0000"/>
              </a:solidFill>
            </a:endParaRPr>
          </a:p>
        </p:txBody>
      </p:sp>
      <p:sp>
        <p:nvSpPr>
          <p:cNvPr id="475" name="Google Shape;475;p53"/>
          <p:cNvSpPr txBox="1"/>
          <p:nvPr>
            <p:ph idx="1" type="body"/>
          </p:nvPr>
        </p:nvSpPr>
        <p:spPr>
          <a:xfrm>
            <a:off x="251520" y="1628799"/>
            <a:ext cx="3744416" cy="3888433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651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fr-FR"/>
              <a:t>Fractures </a:t>
            </a:r>
            <a:r>
              <a:rPr lang="fr-FR"/>
              <a:t>: myélomes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fr-FR"/>
              <a:t>Tumeurs osseuses</a:t>
            </a:r>
            <a:r>
              <a:rPr lang="fr-FR"/>
              <a:t> : leucémies aigues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fr-FR"/>
              <a:t>Douleurs à</a:t>
            </a:r>
            <a:r>
              <a:rPr lang="fr-FR"/>
              <a:t> la percussion : myélome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fr-FR"/>
              <a:t>Dysmorphies</a:t>
            </a:r>
            <a:r>
              <a:rPr lang="fr-FR"/>
              <a:t> : hémoglobinopathies.</a:t>
            </a:r>
            <a:endParaRPr/>
          </a:p>
          <a:p>
            <a:pPr indent="-1651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476" name="Google Shape;476;p53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55976" y="1351402"/>
            <a:ext cx="4235574" cy="460251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54"/>
          <p:cNvSpPr txBox="1"/>
          <p:nvPr>
            <p:ph type="title"/>
          </p:nvPr>
        </p:nvSpPr>
        <p:spPr>
          <a:xfrm>
            <a:off x="457200" y="274638"/>
            <a:ext cx="8229600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00"/>
                </a:solidFill>
              </a:rPr>
              <a:t>Conclusion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482" name="Google Shape;482;p54"/>
          <p:cNvSpPr txBox="1"/>
          <p:nvPr>
            <p:ph idx="1" type="body"/>
          </p:nvPr>
        </p:nvSpPr>
        <p:spPr>
          <a:xfrm>
            <a:off x="179512" y="1600200"/>
            <a:ext cx="8784976" cy="4525963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b="1" lang="fr-FR"/>
              <a:t>La Sémiologie Hématologique Clinique va nous orienter vers: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La normalité ou les perturbations des </a:t>
            </a:r>
            <a:r>
              <a:rPr lang="fr-FR">
                <a:solidFill>
                  <a:srgbClr val="FF0000"/>
                </a:solidFill>
              </a:rPr>
              <a:t>éléments figurés du sang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La normalité ou les perturbations de l’</a:t>
            </a:r>
            <a:r>
              <a:rPr lang="fr-FR">
                <a:solidFill>
                  <a:srgbClr val="FF0000"/>
                </a:solidFill>
              </a:rPr>
              <a:t>hémostase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La confirmation des anomalies hématologiques sera faite grâce aux explorations et bilans hématologiques.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/>
          <p:cNvSpPr txBox="1"/>
          <p:nvPr>
            <p:ph type="title"/>
          </p:nvPr>
        </p:nvSpPr>
        <p:spPr>
          <a:xfrm>
            <a:off x="457200" y="274638"/>
            <a:ext cx="8229600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959"/>
              <a:buFont typeface="Calibri"/>
              <a:buNone/>
            </a:pPr>
            <a:r>
              <a:rPr b="1" lang="fr-FR" sz="3959">
                <a:solidFill>
                  <a:srgbClr val="FF0000"/>
                </a:solidFill>
              </a:rPr>
              <a:t>Hématopoïèse</a:t>
            </a:r>
            <a:br>
              <a:rPr b="1" lang="fr-FR" sz="3959">
                <a:solidFill>
                  <a:srgbClr val="FF0000"/>
                </a:solidFill>
              </a:rPr>
            </a:br>
            <a:r>
              <a:rPr b="1" lang="fr-FR" sz="3959">
                <a:solidFill>
                  <a:srgbClr val="FF0000"/>
                </a:solidFill>
              </a:rPr>
              <a:t> Physiopathologie et définition</a:t>
            </a:r>
            <a:endParaRPr sz="3959"/>
          </a:p>
        </p:txBody>
      </p:sp>
      <p:sp>
        <p:nvSpPr>
          <p:cNvPr id="120" name="Google Shape;120;p6"/>
          <p:cNvSpPr txBox="1"/>
          <p:nvPr>
            <p:ph idx="1" type="body"/>
          </p:nvPr>
        </p:nvSpPr>
        <p:spPr>
          <a:xfrm>
            <a:off x="323528" y="1600200"/>
            <a:ext cx="8352928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Ensemble des mécanismes assurant la </a:t>
            </a:r>
            <a:r>
              <a:rPr b="1" lang="fr-FR" sz="2960">
                <a:solidFill>
                  <a:srgbClr val="FF0000"/>
                </a:solidFill>
              </a:rPr>
              <a:t>production continue et régulée </a:t>
            </a:r>
            <a:r>
              <a:rPr lang="fr-FR" sz="2960"/>
              <a:t>des cellules sanguines</a:t>
            </a:r>
            <a:r>
              <a:rPr lang="fr-FR" sz="2960">
                <a:solidFill>
                  <a:srgbClr val="FF0000"/>
                </a:solidFill>
              </a:rPr>
              <a:t> </a:t>
            </a:r>
            <a:r>
              <a:rPr lang="fr-FR" sz="2960"/>
              <a:t>à partir d’une</a:t>
            </a:r>
            <a:r>
              <a:rPr lang="fr-FR" sz="2960">
                <a:solidFill>
                  <a:srgbClr val="FF0000"/>
                </a:solidFill>
              </a:rPr>
              <a:t> cellule souche hématopoïétique </a:t>
            </a:r>
            <a:r>
              <a:rPr lang="fr-FR" sz="2960"/>
              <a:t>(</a:t>
            </a:r>
            <a:r>
              <a:rPr b="1" lang="fr-FR" sz="2960"/>
              <a:t>CSH</a:t>
            </a:r>
            <a:r>
              <a:rPr lang="fr-FR" sz="2960"/>
              <a:t>) </a:t>
            </a:r>
            <a:r>
              <a:rPr b="1" lang="fr-FR" sz="2960"/>
              <a:t>multipotente</a:t>
            </a:r>
            <a:r>
              <a:rPr lang="fr-FR" sz="2960"/>
              <a:t>.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Char char="•"/>
            </a:pPr>
            <a:r>
              <a:rPr lang="fr-FR" sz="2960"/>
              <a:t> On distingue 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lang="fr-FR" sz="2960"/>
              <a:t>         - </a:t>
            </a:r>
            <a:r>
              <a:rPr b="1" lang="fr-FR" sz="2960">
                <a:solidFill>
                  <a:srgbClr val="FF0000"/>
                </a:solidFill>
              </a:rPr>
              <a:t>Myélopoïèse </a:t>
            </a:r>
            <a:r>
              <a:rPr lang="fr-FR" sz="2960"/>
              <a:t>permettant la production des cellules myéloïdes (hématies, polynucléaires, monocytes, plaquettes)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rPr lang="fr-FR" sz="2960"/>
              <a:t>          - </a:t>
            </a:r>
            <a:r>
              <a:rPr b="1" lang="fr-FR" sz="2960">
                <a:solidFill>
                  <a:srgbClr val="FF0000"/>
                </a:solidFill>
              </a:rPr>
              <a:t>Lymphopoïèse</a:t>
            </a:r>
            <a:r>
              <a:rPr lang="fr-FR" sz="2960">
                <a:solidFill>
                  <a:srgbClr val="FF0000"/>
                </a:solidFill>
              </a:rPr>
              <a:t> </a:t>
            </a:r>
            <a:r>
              <a:rPr lang="fr-FR" sz="2960"/>
              <a:t>permettant la production des lymphocytes</a:t>
            </a:r>
            <a:endParaRPr sz="2960"/>
          </a:p>
        </p:txBody>
      </p:sp>
      <p:sp>
        <p:nvSpPr>
          <p:cNvPr id="121" name="Google Shape;121;p6"/>
          <p:cNvSpPr/>
          <p:nvPr/>
        </p:nvSpPr>
        <p:spPr>
          <a:xfrm>
            <a:off x="251520" y="1412776"/>
            <a:ext cx="8640960" cy="4824536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959"/>
              <a:buFont typeface="Calibri"/>
              <a:buNone/>
            </a:pPr>
            <a:r>
              <a:rPr b="1" lang="fr-FR" sz="3959">
                <a:solidFill>
                  <a:srgbClr val="FF0000"/>
                </a:solidFill>
              </a:rPr>
              <a:t>Hématopoïèse</a:t>
            </a:r>
            <a:br>
              <a:rPr b="1" lang="fr-FR" sz="3959">
                <a:solidFill>
                  <a:srgbClr val="FF0000"/>
                </a:solidFill>
              </a:rPr>
            </a:br>
            <a:r>
              <a:rPr b="1" lang="fr-FR" sz="3959">
                <a:solidFill>
                  <a:srgbClr val="FF0000"/>
                </a:solidFill>
              </a:rPr>
              <a:t> Physiopathologie et définition</a:t>
            </a:r>
            <a:endParaRPr sz="3959"/>
          </a:p>
        </p:txBody>
      </p:sp>
      <p:sp>
        <p:nvSpPr>
          <p:cNvPr id="127" name="Google Shape;127;p7"/>
          <p:cNvSpPr txBox="1"/>
          <p:nvPr>
            <p:ph idx="1" type="body"/>
          </p:nvPr>
        </p:nvSpPr>
        <p:spPr>
          <a:xfrm>
            <a:off x="457200" y="2204864"/>
            <a:ext cx="8229600" cy="39212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b="1" lang="fr-FR"/>
              <a:t>Schéma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       CSH, progéniteurs,  précurseurs,  éléments figurés matures. 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Selon une différenciation pyramidale</a:t>
            </a:r>
            <a:endParaRPr/>
          </a:p>
        </p:txBody>
      </p:sp>
      <p:sp>
        <p:nvSpPr>
          <p:cNvPr id="128" name="Google Shape;128;p7"/>
          <p:cNvSpPr/>
          <p:nvPr/>
        </p:nvSpPr>
        <p:spPr>
          <a:xfrm>
            <a:off x="395536" y="1772816"/>
            <a:ext cx="8496944" cy="4248472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 txBox="1"/>
          <p:nvPr>
            <p:ph type="title"/>
          </p:nvPr>
        </p:nvSpPr>
        <p:spPr>
          <a:xfrm>
            <a:off x="457200" y="188640"/>
            <a:ext cx="82296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959"/>
              <a:buFont typeface="Calibri"/>
              <a:buNone/>
            </a:pPr>
            <a:r>
              <a:rPr b="1" lang="fr-FR" sz="3959">
                <a:solidFill>
                  <a:srgbClr val="FF0000"/>
                </a:solidFill>
              </a:rPr>
              <a:t>Schéma simplifié de l’hématopoïèse</a:t>
            </a:r>
            <a:endParaRPr sz="3959"/>
          </a:p>
        </p:txBody>
      </p:sp>
      <p:pic>
        <p:nvPicPr>
          <p:cNvPr id="134" name="Google Shape;134;p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3466075" y="352175"/>
            <a:ext cx="15309900" cy="6173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8"/>
          <p:cNvSpPr/>
          <p:nvPr/>
        </p:nvSpPr>
        <p:spPr>
          <a:xfrm>
            <a:off x="395536" y="5157192"/>
            <a:ext cx="1296144" cy="936104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8"/>
          <p:cNvSpPr/>
          <p:nvPr/>
        </p:nvSpPr>
        <p:spPr>
          <a:xfrm>
            <a:off x="1763688" y="3501008"/>
            <a:ext cx="936104" cy="792088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8"/>
          <p:cNvSpPr/>
          <p:nvPr/>
        </p:nvSpPr>
        <p:spPr>
          <a:xfrm>
            <a:off x="3923928" y="1196752"/>
            <a:ext cx="1368152" cy="864096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8"/>
          <p:cNvSpPr/>
          <p:nvPr/>
        </p:nvSpPr>
        <p:spPr>
          <a:xfrm>
            <a:off x="2195736" y="5229200"/>
            <a:ext cx="144016" cy="504056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8"/>
          <p:cNvSpPr/>
          <p:nvPr/>
        </p:nvSpPr>
        <p:spPr>
          <a:xfrm>
            <a:off x="3203848" y="5301208"/>
            <a:ext cx="144016" cy="504056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/>
          <p:nvPr/>
        </p:nvSpPr>
        <p:spPr>
          <a:xfrm>
            <a:off x="5868144" y="4365104"/>
            <a:ext cx="144016" cy="504056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8"/>
          <p:cNvSpPr/>
          <p:nvPr/>
        </p:nvSpPr>
        <p:spPr>
          <a:xfrm>
            <a:off x="7092280" y="4725144"/>
            <a:ext cx="144016" cy="504056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8"/>
          <p:cNvSpPr/>
          <p:nvPr/>
        </p:nvSpPr>
        <p:spPr>
          <a:xfrm>
            <a:off x="8244408" y="5517232"/>
            <a:ext cx="144016" cy="504056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8"/>
          <p:cNvSpPr/>
          <p:nvPr/>
        </p:nvSpPr>
        <p:spPr>
          <a:xfrm>
            <a:off x="3995936" y="5229200"/>
            <a:ext cx="144016" cy="504056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8"/>
          <p:cNvSpPr/>
          <p:nvPr/>
        </p:nvSpPr>
        <p:spPr>
          <a:xfrm>
            <a:off x="5004048" y="6353944"/>
            <a:ext cx="216024" cy="504056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8"/>
          <p:cNvSpPr txBox="1"/>
          <p:nvPr/>
        </p:nvSpPr>
        <p:spPr>
          <a:xfrm>
            <a:off x="2051720" y="3933056"/>
            <a:ext cx="6480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8"/>
          <p:cNvSpPr/>
          <p:nvPr/>
        </p:nvSpPr>
        <p:spPr>
          <a:xfrm>
            <a:off x="1763688" y="2492896"/>
            <a:ext cx="1656184" cy="648072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8"/>
          <p:cNvSpPr/>
          <p:nvPr/>
        </p:nvSpPr>
        <p:spPr>
          <a:xfrm>
            <a:off x="5796136" y="2492896"/>
            <a:ext cx="1800200" cy="576064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8"/>
          <p:cNvSpPr/>
          <p:nvPr/>
        </p:nvSpPr>
        <p:spPr>
          <a:xfrm>
            <a:off x="3563888" y="3429000"/>
            <a:ext cx="1152128" cy="864096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8"/>
          <p:cNvSpPr/>
          <p:nvPr/>
        </p:nvSpPr>
        <p:spPr>
          <a:xfrm>
            <a:off x="2483768" y="1484784"/>
            <a:ext cx="1224136" cy="36004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8"/>
          <p:cNvSpPr/>
          <p:nvPr/>
        </p:nvSpPr>
        <p:spPr>
          <a:xfrm rot="10800000">
            <a:off x="7740352" y="2636912"/>
            <a:ext cx="1080120" cy="36004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8"/>
          <p:cNvSpPr/>
          <p:nvPr/>
        </p:nvSpPr>
        <p:spPr>
          <a:xfrm>
            <a:off x="251520" y="2708920"/>
            <a:ext cx="1224136" cy="36004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9"/>
          <p:cNvSpPr txBox="1"/>
          <p:nvPr>
            <p:ph type="title"/>
          </p:nvPr>
        </p:nvSpPr>
        <p:spPr>
          <a:xfrm>
            <a:off x="457200" y="188640"/>
            <a:ext cx="8229600" cy="7920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959"/>
              <a:buFont typeface="Calibri"/>
              <a:buNone/>
            </a:pPr>
            <a:br>
              <a:rPr b="1" lang="fr-FR" sz="3959">
                <a:solidFill>
                  <a:srgbClr val="FF0000"/>
                </a:solidFill>
              </a:rPr>
            </a:br>
            <a:r>
              <a:rPr b="1" lang="fr-FR" sz="3959">
                <a:solidFill>
                  <a:srgbClr val="FF0000"/>
                </a:solidFill>
              </a:rPr>
              <a:t>Où se fait l’Hématopoïèse?</a:t>
            </a:r>
            <a:br>
              <a:rPr b="1" lang="fr-FR" sz="3959">
                <a:solidFill>
                  <a:srgbClr val="FF0000"/>
                </a:solidFill>
              </a:rPr>
            </a:br>
            <a:endParaRPr b="1" sz="3959">
              <a:solidFill>
                <a:srgbClr val="FF0000"/>
              </a:solidFill>
            </a:endParaRPr>
          </a:p>
        </p:txBody>
      </p:sp>
      <p:sp>
        <p:nvSpPr>
          <p:cNvPr id="157" name="Google Shape;157;p9"/>
          <p:cNvSpPr txBox="1"/>
          <p:nvPr>
            <p:ph idx="1" type="body"/>
          </p:nvPr>
        </p:nvSpPr>
        <p:spPr>
          <a:xfrm>
            <a:off x="395536" y="1268760"/>
            <a:ext cx="8568952" cy="52565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57"/>
              <a:buNone/>
            </a:pPr>
            <a:r>
              <a:rPr lang="fr-FR" sz="2557"/>
              <a:t>             Organes lymphoïdes </a:t>
            </a:r>
            <a:r>
              <a:rPr b="1" lang="fr-FR" sz="2557"/>
              <a:t>primaires</a:t>
            </a:r>
            <a:r>
              <a:rPr lang="fr-FR" sz="2557"/>
              <a:t> et </a:t>
            </a:r>
            <a:r>
              <a:rPr b="1" lang="fr-FR" sz="2557"/>
              <a:t>secondaires</a:t>
            </a:r>
            <a:r>
              <a:rPr lang="fr-FR" sz="2480"/>
              <a:t>  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r>
              <a:t/>
            </a:r>
            <a:endParaRPr sz="2480"/>
          </a:p>
          <a:p>
            <a:pPr indent="-342900" lvl="0" marL="342900" rtl="0" algn="l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r>
              <a:rPr lang="fr-FR" sz="2480"/>
              <a:t>        les lymphocytes sont </a:t>
            </a:r>
            <a:r>
              <a:rPr b="1" lang="fr-FR" sz="2480"/>
              <a:t>produits,</a:t>
            </a:r>
            <a:r>
              <a:rPr lang="fr-FR" sz="2480"/>
              <a:t> se développent et sont sélectionnés dans les </a:t>
            </a:r>
            <a:r>
              <a:rPr b="1" lang="fr-FR" sz="2480">
                <a:solidFill>
                  <a:srgbClr val="17365D"/>
                </a:solidFill>
              </a:rPr>
              <a:t>organes lymphoïdes primaires</a:t>
            </a:r>
            <a:endParaRPr/>
          </a:p>
          <a:p>
            <a:pPr indent="-342900" lvl="0" marL="342900" rtl="0" algn="l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r>
              <a:t/>
            </a:r>
            <a:endParaRPr b="1" sz="2480">
              <a:solidFill>
                <a:srgbClr val="17365D"/>
              </a:solidFill>
            </a:endParaRPr>
          </a:p>
          <a:p>
            <a:pPr indent="-342900" lvl="0" marL="342900" rtl="0" algn="l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r>
              <a:rPr lang="fr-FR" sz="2480"/>
              <a:t>        ils sont </a:t>
            </a:r>
            <a:r>
              <a:rPr b="1" lang="fr-FR" sz="2480"/>
              <a:t>activés </a:t>
            </a:r>
            <a:r>
              <a:rPr lang="fr-FR" sz="2480"/>
              <a:t>pour exercer leurs fonctions effectrices   dans les </a:t>
            </a:r>
            <a:r>
              <a:rPr b="1" lang="fr-FR" sz="2480">
                <a:solidFill>
                  <a:srgbClr val="17365D"/>
                </a:solidFill>
              </a:rPr>
              <a:t>organes lymphoïdes secondaires,</a:t>
            </a:r>
            <a:r>
              <a:rPr lang="fr-FR" sz="2480"/>
              <a:t> qui sont ainsi le lieu d’initiation de la réponse adaptative.</a:t>
            </a:r>
            <a:endParaRPr/>
          </a:p>
          <a:p>
            <a:pPr indent="-185420" lvl="0" marL="34290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r>
              <a:t/>
            </a:r>
            <a:endParaRPr sz="2480"/>
          </a:p>
          <a:p>
            <a:pPr indent="-185420" lvl="0" marL="34290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None/>
            </a:pPr>
            <a:r>
              <a:t/>
            </a:r>
            <a:endParaRPr sz="2480"/>
          </a:p>
        </p:txBody>
      </p:sp>
      <p:sp>
        <p:nvSpPr>
          <p:cNvPr id="158" name="Google Shape;158;p9"/>
          <p:cNvSpPr/>
          <p:nvPr/>
        </p:nvSpPr>
        <p:spPr>
          <a:xfrm>
            <a:off x="1043608" y="1340768"/>
            <a:ext cx="7056784" cy="648072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9"/>
          <p:cNvSpPr/>
          <p:nvPr/>
        </p:nvSpPr>
        <p:spPr>
          <a:xfrm>
            <a:off x="395536" y="2924944"/>
            <a:ext cx="504056" cy="216024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9"/>
          <p:cNvSpPr/>
          <p:nvPr/>
        </p:nvSpPr>
        <p:spPr>
          <a:xfrm>
            <a:off x="467544" y="4725144"/>
            <a:ext cx="504056" cy="216024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9"/>
          <p:cNvSpPr/>
          <p:nvPr/>
        </p:nvSpPr>
        <p:spPr>
          <a:xfrm>
            <a:off x="251520" y="2276872"/>
            <a:ext cx="8712968" cy="396044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hème Office">
  <a:themeElements>
    <a:clrScheme name="Bureau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2020-12-12T07:17:29Z</dcterms:created>
  <dc:creator>admin</dc:creator>
</cp:coreProperties>
</file>